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974" r:id="rId8"/>
    <p:sldMasterId id="2147483960" r:id="rId9"/>
    <p:sldMasterId id="2147483831" r:id="rId10"/>
    <p:sldMasterId id="2147483979"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 id="2147483648" r:id="rId22"/>
  </p:sldMasterIdLst>
  <p:notesMasterIdLst>
    <p:notesMasterId r:id="rId52"/>
  </p:notesMasterIdLst>
  <p:handoutMasterIdLst>
    <p:handoutMasterId r:id="rId53"/>
  </p:handoutMasterIdLst>
  <p:sldIdLst>
    <p:sldId id="299" r:id="rId23"/>
    <p:sldId id="301" r:id="rId24"/>
    <p:sldId id="302" r:id="rId25"/>
    <p:sldId id="303" r:id="rId26"/>
    <p:sldId id="304" r:id="rId27"/>
    <p:sldId id="305" r:id="rId28"/>
    <p:sldId id="306" r:id="rId29"/>
    <p:sldId id="307" r:id="rId30"/>
    <p:sldId id="308" r:id="rId31"/>
    <p:sldId id="309" r:id="rId32"/>
    <p:sldId id="310" r:id="rId33"/>
    <p:sldId id="311"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Lst>
  <p:sldSz cx="12192000" cy="6858000"/>
  <p:notesSz cx="6858000" cy="9144000"/>
  <p:embeddedFontLst>
    <p:embeddedFont>
      <p:font typeface="Consolas" panose="020B0609020204030204" pitchFamily="49" charset="0"/>
      <p:regular r:id="rId54"/>
      <p:bold r:id="rId55"/>
      <p:italic r:id="rId56"/>
      <p:boldItalic r:id="rId57"/>
    </p:embeddedFont>
    <p:embeddedFont>
      <p:font typeface="Figtree" panose="020B0604020202020204" charset="0"/>
      <p:regular r:id="rId58"/>
      <p:bold r:id="rId59"/>
      <p:italic r:id="rId60"/>
      <p:boldItalic r:id="rId61"/>
    </p:embeddedFont>
    <p:embeddedFont>
      <p:font typeface="Figtree Light" panose="020B0604020202020204" charset="0"/>
      <p:regular r:id="rId62"/>
      <p:italic r:id="rId63"/>
    </p:embeddedFont>
    <p:embeddedFont>
      <p:font typeface="Montserrat" pitchFamily="2" charset="0"/>
      <p:regular r:id="rId64"/>
      <p:bold r:id="rId65"/>
      <p:italic r:id="rId66"/>
      <p:boldItalic r:id="rId67"/>
    </p:embeddedFont>
    <p:embeddedFont>
      <p:font typeface="Montserrat Black" pitchFamily="2" charset="0"/>
      <p:bold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299"/>
            <p14:sldId id="301"/>
            <p14:sldId id="302"/>
            <p14:sldId id="303"/>
            <p14:sldId id="304"/>
            <p14:sldId id="305"/>
            <p14:sldId id="306"/>
            <p14:sldId id="307"/>
            <p14:sldId id="308"/>
            <p14:sldId id="309"/>
            <p14:sldId id="310"/>
            <p14:sldId id="311"/>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57"/>
    <a:srgbClr val="000000"/>
    <a:srgbClr val="0D0D0D"/>
    <a:srgbClr val="5F5F5F"/>
    <a:srgbClr val="333333"/>
    <a:srgbClr val="575757"/>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6" autoAdjust="0"/>
    <p:restoredTop sz="85289" autoAdjust="0"/>
  </p:normalViewPr>
  <p:slideViewPr>
    <p:cSldViewPr snapToGrid="0">
      <p:cViewPr>
        <p:scale>
          <a:sx n="75" d="100"/>
          <a:sy n="75" d="100"/>
        </p:scale>
        <p:origin x="600" y="-206"/>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 d="1"/>
        <a:sy n="1" d="1"/>
      </p:scale>
      <p:origin x="0" y="0"/>
    </p:cViewPr>
  </p:notesTextViewPr>
  <p:notesViewPr>
    <p:cSldViewPr snapToGrid="0">
      <p:cViewPr>
        <p:scale>
          <a:sx n="125" d="100"/>
          <a:sy n="125" d="100"/>
        </p:scale>
        <p:origin x="1181" y="-1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font" Target="fonts/font4.fntdata"/><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font" Target="fonts/font2.fntdata"/><Relationship Id="rId7" Type="http://schemas.openxmlformats.org/officeDocument/2006/relationships/slideMaster" Target="slideMasters/slideMaster4.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29.xml"/><Relationship Id="rId3" Type="http://schemas.openxmlformats.org/officeDocument/2006/relationships/slide" Target="slides/slide4.xml"/><Relationship Id="rId21" Type="http://schemas.openxmlformats.org/officeDocument/2006/relationships/slide" Target="slides/slide24.xml"/><Relationship Id="rId7" Type="http://schemas.openxmlformats.org/officeDocument/2006/relationships/slide" Target="slides/slide8.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8.xml"/><Relationship Id="rId2" Type="http://schemas.openxmlformats.org/officeDocument/2006/relationships/slide" Target="slides/slide3.xml"/><Relationship Id="rId16" Type="http://schemas.openxmlformats.org/officeDocument/2006/relationships/slide" Target="slides/slide19.xml"/><Relationship Id="rId20" Type="http://schemas.openxmlformats.org/officeDocument/2006/relationships/slide" Target="slides/slide2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3.xml"/><Relationship Id="rId24" Type="http://schemas.openxmlformats.org/officeDocument/2006/relationships/slide" Target="slides/slide27.xml"/><Relationship Id="rId5" Type="http://schemas.openxmlformats.org/officeDocument/2006/relationships/slide" Target="slides/slide6.xml"/><Relationship Id="rId15" Type="http://schemas.openxmlformats.org/officeDocument/2006/relationships/slide" Target="slides/slide17.xml"/><Relationship Id="rId23" Type="http://schemas.openxmlformats.org/officeDocument/2006/relationships/slide" Target="slides/slide26.xml"/><Relationship Id="rId10" Type="http://schemas.openxmlformats.org/officeDocument/2006/relationships/slide" Target="slides/slide12.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19/11/2025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19/11/2025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71918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subprocess.run(), which is functionally similar to os.system()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r>
              <a:rPr lang="en-GB" dirty="0"/>
              <a:t>The </a:t>
            </a:r>
            <a:r>
              <a:rPr lang="en-GB" b="1" dirty="0"/>
              <a:t>first parameter</a:t>
            </a:r>
            <a:r>
              <a:rPr lang="en-GB" dirty="0"/>
              <a:t> to subprocess.run()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pPr lvl="1"/>
            <a:r>
              <a:rPr lang="en-GB" dirty="0" err="1">
                <a:latin typeface="Consolas" panose="020B0609020204030204" pitchFamily="49" charset="0"/>
                <a:cs typeface="Courier New" pitchFamily="49" charset="0"/>
              </a:rPr>
              <a:t>cmd</a:t>
            </a:r>
            <a:r>
              <a:rPr lang="en-GB" dirty="0">
                <a:latin typeface="Consolas" panose="020B0609020204030204" pitchFamily="49" charset="0"/>
                <a:cs typeface="Courier New" pitchFamily="49" charset="0"/>
              </a:rPr>
              <a:t> = sys.executable + ' hello.py '</a:t>
            </a:r>
          </a:p>
          <a:p>
            <a:pPr lvl="1"/>
            <a:r>
              <a:rPr lang="en-GB" dirty="0">
                <a:latin typeface="Consolas" panose="020B0609020204030204" pitchFamily="49" charset="0"/>
                <a:cs typeface="Courier New" pitchFamily="49" charset="0"/>
              </a:rPr>
              <a:t>proc = subprocess.run(cmd) </a:t>
            </a:r>
          </a:p>
          <a:p>
            <a:r>
              <a:rPr lang="en-GB" dirty="0"/>
              <a:t>Unlike os.system(), subprocess.run() does </a:t>
            </a:r>
            <a:r>
              <a:rPr lang="en-GB" b="1" dirty="0"/>
              <a:t>not</a:t>
            </a:r>
            <a:r>
              <a:rPr lang="en-GB" dirty="0"/>
              <a:t> use a surrogate shell </a:t>
            </a:r>
            <a:r>
              <a:rPr lang="en-GB" b="1" dirty="0"/>
              <a:t>by default</a:t>
            </a:r>
            <a:r>
              <a:rPr lang="en-GB" dirty="0"/>
              <a:t>, unless explicitly requested via Popen parameters. If </a:t>
            </a:r>
            <a:r>
              <a:rPr lang="en-GB" b="1" dirty="0"/>
              <a:t>shell features</a:t>
            </a:r>
            <a:r>
              <a:rPr lang="en-GB" dirty="0"/>
              <a:t> like wildcard expansion (</a:t>
            </a:r>
            <a:r>
              <a:rPr lang="en-GB" b="1" dirty="0"/>
              <a:t>globbing</a:t>
            </a:r>
            <a:r>
              <a:rPr lang="en-GB" dirty="0"/>
              <a:t>) are required, a shell is necessary—but in Python, it's often better to use the </a:t>
            </a:r>
            <a:r>
              <a:rPr lang="en-GB" b="1" dirty="0"/>
              <a:t>glob module</a:t>
            </a:r>
            <a:r>
              <a:rPr lang="en-GB" dirty="0"/>
              <a:t> instead.</a:t>
            </a:r>
          </a:p>
          <a:p>
            <a:r>
              <a:rPr lang="en-GB" dirty="0"/>
              <a:t>Windows users are accustomed to clicking a file and expecting it to launch the correct program. However, </a:t>
            </a:r>
            <a:r>
              <a:rPr lang="en-GB" b="1" dirty="0"/>
              <a:t>file association is not handled by the operating system </a:t>
            </a:r>
            <a:r>
              <a:rPr lang="en-GB" dirty="0"/>
              <a:t>- it is managed by the application launching it (e.g., Windows Explorer or cmd.exe). Since subprocess.run()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r>
              <a:rPr lang="en-GB" dirty="0"/>
              <a:t>For </a:t>
            </a:r>
            <a:r>
              <a:rPr lang="en-GB" b="1" dirty="0"/>
              <a:t>Python programs</a:t>
            </a:r>
            <a:r>
              <a:rPr lang="en-GB" dirty="0"/>
              <a:t>, the interpreter's full path is available in sys.executable. If you need file association on Windows, consider using </a:t>
            </a:r>
            <a:r>
              <a:rPr lang="en-GB" b="1" dirty="0"/>
              <a:t>os.startfile()</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Capturing the </a:t>
            </a:r>
            <a:r>
              <a:rPr lang="en-GB" b="1" dirty="0"/>
              <a:t>stdout</a:t>
            </a:r>
            <a:r>
              <a:rPr lang="en-GB" dirty="0"/>
              <a:t> (standard output) from a child process using subprocess.run()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a:t>CompletedProcess</a:t>
            </a:r>
            <a:r>
              <a:rPr lang="en-GB" dirty="0"/>
              <a:t> object returned by subprocess.run() includes the output from </a:t>
            </a:r>
            <a:r>
              <a:rPr lang="en-GB" b="0" dirty="0"/>
              <a:t>both</a:t>
            </a:r>
            <a:r>
              <a:rPr lang="en-GB" b="1" dirty="0"/>
              <a:t> stdout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a:t>stdout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a:t>subprocess.run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fcntl on UNIX) to prevent this. However, subprocess disables inheritance by default (close_fds=True), except for stdin, stdout,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startupinfo</a:t>
            </a:r>
            <a:r>
              <a:rPr lang="en-GB" dirty="0"/>
              <a:t>: Controls the appearance of the new process’s main window (e.g., position, title).</a:t>
            </a:r>
          </a:p>
          <a:p>
            <a:pPr lvl="1">
              <a:buFont typeface="Arial" panose="020B0604020202020204" pitchFamily="34" charset="0"/>
              <a:buChar char="•"/>
            </a:pPr>
            <a:r>
              <a:rPr lang="en-GB" b="1" dirty="0"/>
              <a:t> 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CreateProcess.</a:t>
            </a:r>
          </a:p>
        </p:txBody>
      </p:sp>
    </p:spTree>
    <p:extLst>
      <p:ext uri="{BB962C8B-B14F-4D97-AF65-F5344CB8AC3E}">
        <p14:creationId xmlns:p14="http://schemas.microsoft.com/office/powerpoint/2010/main" val="122507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p:txBody>
      </p:sp>
    </p:spTree>
    <p:extLst>
      <p:ext uri="{BB962C8B-B14F-4D97-AF65-F5344CB8AC3E}">
        <p14:creationId xmlns:p14="http://schemas.microsoft.com/office/powerpoint/2010/main" val="1890645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a:t>c_race</a:t>
            </a:r>
            <a:r>
              <a:rPr lang="en-GB" dirty="0"/>
              <a:t> function takes a racer’s name and a </a:t>
            </a:r>
            <a:r>
              <a:rPr lang="en-GB" b="1" dirty="0"/>
              <a:t>handicap (delay time per step)</a:t>
            </a:r>
            <a:r>
              <a:rPr lang="en-GB" dirty="0"/>
              <a:t>, printing their progress every 100 meters and pausing based on the handicap value using time.sleep().</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threading.Thread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threading</a:t>
            </a:r>
            <a:r>
              <a:rPr lang="en-GB" dirty="0"/>
              <a:t> module provides several synchronization tools to coordinate thread execution and prevent race conditions. These ensure safe access to shared resources and manage how threads interact.</a:t>
            </a:r>
          </a:p>
          <a:p>
            <a:endParaRPr lang="en-GB" dirty="0"/>
          </a:p>
          <a:p>
            <a:pPr marL="171450" indent="-171450">
              <a:buFont typeface="Arial" panose="020B0604020202020204" pitchFamily="34" charset="0"/>
              <a:buChar char="•"/>
            </a:pPr>
            <a:r>
              <a:rPr lang="en-GB" b="1" dirty="0"/>
              <a:t>Condition Variables</a:t>
            </a:r>
            <a:r>
              <a:rPr lang="en-GB" dirty="0"/>
              <a:t> – Derived from POSIX </a:t>
            </a:r>
            <a:r>
              <a:rPr lang="en-GB" dirty="0" err="1"/>
              <a:t>pthreads</a:t>
            </a:r>
            <a:r>
              <a:rPr lang="en-GB" dirty="0"/>
              <a:t>, these include an internal Lock that protects a shared condition (predicate). More complex than Events, they enable fine-grained synchronization.</a:t>
            </a:r>
          </a:p>
          <a:p>
            <a:pPr marL="171450" indent="-171450">
              <a:buFont typeface="Arial" panose="020B0604020202020204" pitchFamily="34" charset="0"/>
              <a:buChar char="•"/>
            </a:pPr>
            <a:r>
              <a:rPr lang="en-GB" b="1" dirty="0"/>
              <a:t>Events</a:t>
            </a:r>
            <a:r>
              <a:rPr lang="en-GB" dirty="0"/>
              <a:t> – Simple and efficient; one thread can signal others when a condition is met. Threads wait until the event is set, optionally with a timeout. Ideal for coordination without explicit locks.</a:t>
            </a:r>
          </a:p>
          <a:p>
            <a:pPr marL="171450" indent="-171450">
              <a:buFont typeface="Arial" panose="020B0604020202020204" pitchFamily="34" charset="0"/>
              <a:buChar char="•"/>
            </a:pPr>
            <a:r>
              <a:rPr lang="en-GB" b="1" dirty="0"/>
              <a:t>Thread-Local Storage (TLS)</a:t>
            </a:r>
            <a:r>
              <a:rPr lang="en-GB" dirty="0"/>
              <a:t> – Gives each thread its own version of a variable, making it thread-safe. Useful when adapting single-threaded code, though global variables should still be avoided.</a:t>
            </a:r>
          </a:p>
          <a:p>
            <a:pPr marL="171450" indent="-171450">
              <a:buFont typeface="Arial" panose="020B0604020202020204" pitchFamily="34" charset="0"/>
              <a:buChar char="•"/>
            </a:pPr>
            <a:r>
              <a:rPr lang="en-GB" b="1" dirty="0"/>
              <a:t>Locks</a:t>
            </a:r>
            <a:r>
              <a:rPr lang="en-GB" dirty="0"/>
              <a:t> – The most basic synchronization tool. Only one thread can hold a lock at a time, ensuring exclusive access to shared resources.</a:t>
            </a:r>
          </a:p>
          <a:p>
            <a:pPr marL="171450" indent="-171450">
              <a:buFont typeface="Arial" panose="020B0604020202020204" pitchFamily="34" charset="0"/>
              <a:buChar char="•"/>
            </a:pPr>
            <a:r>
              <a:rPr lang="en-GB" b="1" dirty="0"/>
              <a:t>Semaphores</a:t>
            </a:r>
            <a:r>
              <a:rPr lang="en-GB" dirty="0"/>
              <a:t> – Similar to locks but without ownership. They control access to a limited number of resources, allowing several threads up to a defined limit.</a:t>
            </a:r>
          </a:p>
          <a:p>
            <a:pPr marL="171450" indent="-171450">
              <a:buFont typeface="Arial" panose="020B0604020202020204" pitchFamily="34" charset="0"/>
              <a:buChar char="•"/>
            </a:pPr>
            <a:r>
              <a:rPr lang="en-GB" b="1" dirty="0"/>
              <a:t>Timers</a:t>
            </a:r>
            <a:r>
              <a:rPr lang="en-GB" dirty="0"/>
              <a:t> – Run a function after a set delay or at intervals, useful for scheduling or periodic tasks in threaded programs.</a:t>
            </a:r>
          </a:p>
        </p:txBody>
      </p:sp>
    </p:spTree>
    <p:extLst>
      <p:ext uri="{BB962C8B-B14F-4D97-AF65-F5344CB8AC3E}">
        <p14:creationId xmlns:p14="http://schemas.microsoft.com/office/powerpoint/2010/main" val="3508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the cycle race simulation, </a:t>
            </a:r>
            <a:r>
              <a:rPr lang="en-GB" b="1" dirty="0"/>
              <a:t>locks</a:t>
            </a:r>
            <a:r>
              <a:rPr lang="en-GB" dirty="0"/>
              <a:t> from the threading module ensure shared resources are accessed safely when multiple threads run concurrently. This prevents </a:t>
            </a:r>
            <a:r>
              <a:rPr lang="en-GB" b="1" dirty="0"/>
              <a:t>race conditions</a:t>
            </a:r>
            <a:r>
              <a:rPr lang="en-GB" dirty="0"/>
              <a:t>, where threads try to modify the same data simultaneously, causing unpredictable results.</a:t>
            </a:r>
          </a:p>
          <a:p>
            <a:endParaRPr lang="en-GB" dirty="0"/>
          </a:p>
          <a:p>
            <a:r>
              <a:rPr lang="en-GB" dirty="0"/>
              <a:t>A </a:t>
            </a:r>
            <a:r>
              <a:rPr lang="en-GB" b="1" dirty="0"/>
              <a:t>Lock</a:t>
            </a:r>
            <a:r>
              <a:rPr lang="en-GB" dirty="0"/>
              <a:t> acts as a gatekeeper — allowing one thread to proceed while others wait until the lock is released. This is essential when multiple threads write to a shared console or update shared data, such as race progress.</a:t>
            </a:r>
          </a:p>
          <a:p>
            <a:endParaRPr lang="en-GB" dirty="0"/>
          </a:p>
          <a:p>
            <a:r>
              <a:rPr lang="en-GB" dirty="0"/>
              <a:t>In the example, the critical section (printing each racer's distance) is enclosed within a lock, preventing jumbled or overlapping output. The result is a clear, synchronized race display.</a:t>
            </a:r>
          </a:p>
          <a:p>
            <a:endParaRPr lang="en-GB" dirty="0"/>
          </a:p>
          <a:p>
            <a:r>
              <a:rPr lang="en-GB" dirty="0"/>
              <a:t>Locks can also be managed explicitly using .acquire() and .release(). While the with statement is simpler and safer (automatically releasing the lock), explicit control allows finer management — such as performing several operations before releasing. However, it requires care to avoid </a:t>
            </a:r>
            <a:r>
              <a:rPr lang="en-GB" b="1" dirty="0"/>
              <a:t>deadlocks</a:t>
            </a:r>
            <a:r>
              <a:rPr lang="en-GB" dirty="0"/>
              <a:t>, where a lock is never released and blocks other threads indefinitely.</a:t>
            </a:r>
          </a:p>
        </p:txBody>
      </p:sp>
    </p:spTree>
    <p:extLst>
      <p:ext uri="{BB962C8B-B14F-4D97-AF65-F5344CB8AC3E}">
        <p14:creationId xmlns:p14="http://schemas.microsoft.com/office/powerpoint/2010/main" val="469910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Global Interpreter Lock (GIL)</a:t>
            </a:r>
            <a:r>
              <a:rPr lang="en-GB" dirty="0"/>
              <a:t> in </a:t>
            </a:r>
            <a:r>
              <a:rPr lang="en-GB" dirty="0" err="1"/>
              <a:t>CPython</a:t>
            </a:r>
            <a:r>
              <a:rPr lang="en-GB" dirty="0"/>
              <a:t> ensures that only one thread executes Python bytecode at a time, even on multi-core CPUs. The GIL is released during I/O operations or roughly every 100 ticks (each tick being about 100 bytecode instructions). However, for single complex operations (like math functions), the GIL remains locked until completion.</a:t>
            </a:r>
          </a:p>
          <a:p>
            <a:endParaRPr lang="en-GB" dirty="0"/>
          </a:p>
          <a:p>
            <a:r>
              <a:rPr lang="en-GB" dirty="0"/>
              <a:t>Think of the GIL as a </a:t>
            </a:r>
            <a:r>
              <a:rPr lang="en-GB" b="1" dirty="0"/>
              <a:t>traffic light</a:t>
            </a:r>
            <a:r>
              <a:rPr lang="en-GB" dirty="0"/>
              <a:t> — switching between threads to create the illusion of concurrency, but only one thread truly runs at any moment. For </a:t>
            </a:r>
            <a:r>
              <a:rPr lang="en-GB" b="1" dirty="0"/>
              <a:t>I/O-bound tasks</a:t>
            </a:r>
            <a:r>
              <a:rPr lang="en-GB" dirty="0"/>
              <a:t> (network requests, file reads), the GIL is released while waiting, allowing other threads to proceed. The GIL does </a:t>
            </a:r>
            <a:r>
              <a:rPr lang="en-GB" b="1" dirty="0"/>
              <a:t>not</a:t>
            </a:r>
            <a:r>
              <a:rPr lang="en-GB" dirty="0"/>
              <a:t> apply to C extensions or built-in C modules, which can release it voluntarily, enabling true parallelism in CPU-bound workloads. Other languages like </a:t>
            </a:r>
            <a:r>
              <a:rPr lang="en-GB" b="1" dirty="0"/>
              <a:t>Ruby</a:t>
            </a:r>
            <a:r>
              <a:rPr lang="en-GB" dirty="0"/>
              <a:t> have a similar mechanism, the </a:t>
            </a:r>
            <a:r>
              <a:rPr lang="en-GB" b="1" dirty="0"/>
              <a:t>Global VM Lock (GVL)</a:t>
            </a:r>
            <a:r>
              <a:rPr lang="en-GB" dirty="0"/>
              <a:t>.</a:t>
            </a:r>
          </a:p>
          <a:p>
            <a:endParaRPr lang="en-GB" dirty="0"/>
          </a:p>
          <a:p>
            <a:r>
              <a:rPr lang="en-GB" dirty="0"/>
              <a:t>Despite past efforts like the </a:t>
            </a:r>
            <a:r>
              <a:rPr lang="en-GB" b="1" dirty="0"/>
              <a:t>Unladen Swallow</a:t>
            </a:r>
            <a:r>
              <a:rPr lang="en-GB" dirty="0"/>
              <a:t> project, the GIL remains because it greatly simplifies memory management in </a:t>
            </a:r>
            <a:r>
              <a:rPr lang="en-GB" dirty="0" err="1"/>
              <a:t>CPython</a:t>
            </a:r>
            <a:r>
              <a:rPr lang="en-GB" dirty="0"/>
              <a:t> — removing it would require a full redesign. For real parallelism, developers can use </a:t>
            </a:r>
            <a:r>
              <a:rPr lang="en-GB" b="1" dirty="0"/>
              <a:t>multiprocessing</a:t>
            </a:r>
            <a:r>
              <a:rPr lang="en-GB" dirty="0"/>
              <a:t> (spawning processes instead of threads), </a:t>
            </a:r>
            <a:r>
              <a:rPr lang="en-GB" b="1" dirty="0" err="1"/>
              <a:t>Stackless</a:t>
            </a:r>
            <a:r>
              <a:rPr lang="en-GB" b="1" dirty="0"/>
              <a:t> Python</a:t>
            </a:r>
            <a:r>
              <a:rPr lang="en-GB" dirty="0"/>
              <a:t>, or the </a:t>
            </a:r>
            <a:r>
              <a:rPr lang="en-GB" b="1" dirty="0"/>
              <a:t>Parallel Python Library</a:t>
            </a:r>
            <a:r>
              <a:rPr lang="en-GB" dirty="0"/>
              <a:t>.</a:t>
            </a:r>
          </a:p>
          <a:p>
            <a:r>
              <a:rPr lang="en-GB" dirty="0"/>
              <a:t>Even Python’s creator, </a:t>
            </a:r>
            <a:r>
              <a:rPr lang="en-GB" b="1" dirty="0"/>
              <a:t>Guido van Rossum</a:t>
            </a:r>
            <a:r>
              <a:rPr lang="en-GB" dirty="0"/>
              <a:t>, noted the challenge - “Unfortunately, for most mortals, thread programming is just too hard to get right… even in Python.”</a:t>
            </a:r>
          </a:p>
          <a:p>
            <a:endParaRPr lang="en-GB" dirty="0"/>
          </a:p>
          <a:p>
            <a:pPr>
              <a:buNone/>
            </a:pPr>
            <a:endParaRPr lang="en-GB" dirty="0"/>
          </a:p>
        </p:txBody>
      </p:sp>
    </p:spTree>
    <p:extLst>
      <p:ext uri="{BB962C8B-B14F-4D97-AF65-F5344CB8AC3E}">
        <p14:creationId xmlns:p14="http://schemas.microsoft.com/office/powerpoint/2010/main" val="259352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"__parents_main__".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multiprocessing.Queue</a:t>
            </a:r>
            <a:r>
              <a:rPr lang="en-GB" dirty="0"/>
              <a:t> module provides a built-in way for </a:t>
            </a:r>
            <a:r>
              <a:rPr lang="en-GB" b="1" dirty="0"/>
              <a:t>inter-process communication</a:t>
            </a:r>
            <a:r>
              <a:rPr lang="en-GB" dirty="0"/>
              <a:t>. Unlike </a:t>
            </a:r>
            <a:r>
              <a:rPr lang="en-GB" dirty="0" err="1"/>
              <a:t>queue.Queue</a:t>
            </a:r>
            <a:r>
              <a:rPr lang="en-GB" dirty="0"/>
              <a:t>, which is used for threads, </a:t>
            </a:r>
            <a:r>
              <a:rPr lang="en-GB" dirty="0" err="1"/>
              <a:t>multiprocessing.Queue</a:t>
            </a:r>
            <a:r>
              <a:rPr lang="en-GB" dirty="0"/>
              <a:t> handles all necessary locking internally, making operations atomic and preventing race conditions when multiple processes share data.</a:t>
            </a:r>
          </a:p>
          <a:p>
            <a:r>
              <a:rPr lang="en-GB" dirty="0"/>
              <a:t>Queues work perfectly in a </a:t>
            </a:r>
            <a:r>
              <a:rPr lang="en-GB" b="1" dirty="0"/>
              <a:t>producer–consumer model</a:t>
            </a:r>
            <a:r>
              <a:rPr lang="en-GB" dirty="0"/>
              <a:t>, where some processes add data while others retrieve and process it. This ensures efficient workload distribution—processes pick up new tasks only when available, so longer tasks don’t block others.</a:t>
            </a:r>
          </a:p>
          <a:p>
            <a:r>
              <a:rPr lang="en-GB" dirty="0"/>
              <a:t>In the example, one producer (the main process) reads words from a file and places them in the queue, while two consumers (p1 and p2) process the data, printing words that are exactly seven characters long. Termination is handled by sending "END" signals, telling each consumer when to stop.</a:t>
            </a:r>
          </a:p>
          <a:p>
            <a:r>
              <a:rPr lang="en-GB" dirty="0"/>
              <a:t>With minor changes, .</a:t>
            </a:r>
            <a:r>
              <a:rPr lang="en-GB" dirty="0" err="1"/>
              <a:t>task_done</a:t>
            </a:r>
            <a:r>
              <a:rPr lang="en-GB" dirty="0"/>
              <a:t>() and .join() could be used to create a </a:t>
            </a:r>
            <a:r>
              <a:rPr lang="en-GB" b="1" dirty="0" err="1"/>
              <a:t>JoinableQueue</a:t>
            </a:r>
            <a:r>
              <a:rPr lang="en-GB" dirty="0"/>
              <a:t>. The multiprocessing module also provides other synchronization primitives like </a:t>
            </a:r>
            <a:r>
              <a:rPr lang="en-GB" b="1" dirty="0"/>
              <a:t>events</a:t>
            </a:r>
            <a:r>
              <a:rPr lang="en-GB" dirty="0"/>
              <a:t> and </a:t>
            </a:r>
            <a:r>
              <a:rPr lang="en-GB" b="1" dirty="0"/>
              <a:t>semaphores</a:t>
            </a:r>
            <a:r>
              <a:rPr lang="en-GB" dirty="0"/>
              <a:t> for more advanced coordination.</a:t>
            </a:r>
          </a:p>
          <a:p>
            <a:endParaRPr lang="en-GB" dirty="0"/>
          </a:p>
          <a:p>
            <a:r>
              <a:rPr lang="en-GB" dirty="0"/>
              <a:t>Alternatively, the workload could be split manually (e.g., dividing the file in half), though this risks uneven processing where one process finishes early, leaving a CPU idle.</a:t>
            </a:r>
          </a:p>
          <a:p>
            <a:pPr>
              <a:buNone/>
            </a:pPr>
            <a:endParaRPr lang="en-GB" dirty="0"/>
          </a:p>
        </p:txBody>
      </p:sp>
    </p:spTree>
    <p:extLst>
      <p:ext uri="{BB962C8B-B14F-4D97-AF65-F5344CB8AC3E}">
        <p14:creationId xmlns:p14="http://schemas.microsoft.com/office/powerpoint/2010/main" val="242144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1507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8819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(asyncio)</a:t>
            </a:r>
            <a:r>
              <a:rPr lang="en-GB" dirty="0"/>
              <a:t> fits within these models is key to writing efficient and scalable code. </a:t>
            </a:r>
          </a:p>
          <a:p>
            <a:pPr>
              <a:buNone/>
            </a:pPr>
            <a:endParaRPr lang="en-GB"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p:txBody>
      </p:sp>
    </p:spTree>
    <p:extLst>
      <p:ext uri="{BB962C8B-B14F-4D97-AF65-F5344CB8AC3E}">
        <p14:creationId xmlns:p14="http://schemas.microsoft.com/office/powerpoint/2010/main" val="78374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Python's </a:t>
            </a:r>
            <a:r>
              <a:rPr lang="en-GB" b="1" dirty="0"/>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asyncio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asyncio more efficient than traditional threading for tasks that spend most of their time waiting for external resources.</a:t>
            </a:r>
          </a:p>
          <a:p>
            <a:pPr>
              <a:buNone/>
            </a:pPr>
            <a:endParaRPr lang="en-GB" dirty="0"/>
          </a:p>
          <a:p>
            <a:pPr>
              <a:buNone/>
            </a:pPr>
            <a:r>
              <a:rPr lang="en-GB" dirty="0"/>
              <a:t>By using the asyncio event loop, we can manage </a:t>
            </a:r>
            <a:r>
              <a:rPr lang="en-GB" b="1" dirty="0"/>
              <a:t>thousands of tasks concurrently</a:t>
            </a:r>
            <a:r>
              <a:rPr lang="en-GB" dirty="0"/>
              <a:t>, without the overhead of creating multiple threads or processes. Remember asyncio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this example, </a:t>
            </a:r>
            <a:r>
              <a:rPr lang="en-GB" b="1" dirty="0" err="1"/>
              <a:t>asyncio</a:t>
            </a:r>
            <a:r>
              <a:rPr lang="en-GB" dirty="0"/>
              <a:t> is used to handle multiple tasks concurrently. The </a:t>
            </a:r>
            <a:r>
              <a:rPr lang="en-GB" dirty="0" err="1"/>
              <a:t>fetch_data</a:t>
            </a:r>
            <a:r>
              <a:rPr lang="en-GB" dirty="0"/>
              <a:t>() function simulates a network request by pausing for two seconds using await </a:t>
            </a:r>
            <a:r>
              <a:rPr lang="en-GB" dirty="0" err="1"/>
              <a:t>asyncio.sleep</a:t>
            </a:r>
            <a:r>
              <a:rPr lang="en-GB" dirty="0"/>
              <a:t>(2). In main(), we create three tasks with </a:t>
            </a:r>
            <a:r>
              <a:rPr lang="en-GB" dirty="0" err="1"/>
              <a:t>asyncio.create_task</a:t>
            </a:r>
            <a:r>
              <a:rPr lang="en-GB" dirty="0"/>
              <a:t>(), each running </a:t>
            </a:r>
            <a:r>
              <a:rPr lang="en-GB" dirty="0" err="1"/>
              <a:t>fetch_data</a:t>
            </a:r>
            <a:r>
              <a:rPr lang="en-GB" dirty="0"/>
              <a:t>() with different inputs. These tasks start immediately and run </a:t>
            </a:r>
            <a:r>
              <a:rPr lang="en-GB" b="1" dirty="0"/>
              <a:t>concurrently</a:t>
            </a:r>
            <a:r>
              <a:rPr lang="en-GB" dirty="0"/>
              <a:t>, rather than sequentially.</a:t>
            </a:r>
          </a:p>
          <a:p>
            <a:endParaRPr lang="en-GB" dirty="0"/>
          </a:p>
          <a:p>
            <a:r>
              <a:rPr lang="en-GB" dirty="0"/>
              <a:t>We then use await </a:t>
            </a:r>
            <a:r>
              <a:rPr lang="en-GB" dirty="0" err="1"/>
              <a:t>asyncio.gather</a:t>
            </a:r>
            <a:r>
              <a:rPr lang="en-GB" dirty="0"/>
              <a:t>() to wait for all tasks to finish and collect their results into a list. Since the tasks run together, the total runtime is about </a:t>
            </a:r>
            <a:r>
              <a:rPr lang="en-GB" b="1" dirty="0"/>
              <a:t>2 seconds</a:t>
            </a:r>
            <a:r>
              <a:rPr lang="en-GB" dirty="0"/>
              <a:t>, not 6 — as would happen with sequential execution.</a:t>
            </a:r>
          </a:p>
          <a:p>
            <a:endParaRPr lang="en-GB" dirty="0"/>
          </a:p>
          <a:p>
            <a:r>
              <a:rPr lang="en-GB" dirty="0"/>
              <a:t>This approach is ideal for </a:t>
            </a:r>
            <a:r>
              <a:rPr lang="en-GB" b="1" dirty="0"/>
              <a:t>I/O-bound operations</a:t>
            </a:r>
            <a:r>
              <a:rPr lang="en-GB" dirty="0"/>
              <a:t> like multiple API calls or file reads, where the program would otherwise spend time waiting. </a:t>
            </a:r>
            <a:r>
              <a:rPr lang="en-GB" dirty="0" err="1"/>
              <a:t>Asyncio</a:t>
            </a:r>
            <a:r>
              <a:rPr lang="en-GB" dirty="0"/>
              <a:t> allows switching between tasks while waiting for others to complete, improving efficiency.</a:t>
            </a:r>
          </a:p>
          <a:p>
            <a:endParaRPr lang="en-GB" dirty="0"/>
          </a:p>
          <a:p>
            <a:r>
              <a:rPr lang="en-GB" dirty="0"/>
              <a:t>Using </a:t>
            </a:r>
            <a:r>
              <a:rPr lang="en-GB" dirty="0" err="1"/>
              <a:t>asyncio.sleep</a:t>
            </a:r>
            <a:r>
              <a:rPr lang="en-GB" dirty="0"/>
              <a:t>() instead of </a:t>
            </a:r>
            <a:r>
              <a:rPr lang="en-GB" dirty="0" err="1"/>
              <a:t>time.sleep</a:t>
            </a:r>
            <a:r>
              <a:rPr lang="en-GB" dirty="0"/>
              <a:t>() may seem minor but is crucial: </a:t>
            </a:r>
            <a:r>
              <a:rPr lang="en-GB" dirty="0" err="1"/>
              <a:t>time.sleep</a:t>
            </a:r>
            <a:r>
              <a:rPr lang="en-GB" dirty="0"/>
              <a:t>() blocks execution, while </a:t>
            </a:r>
            <a:r>
              <a:rPr lang="en-GB" dirty="0" err="1"/>
              <a:t>asyncio.sleep</a:t>
            </a:r>
            <a:r>
              <a:rPr lang="en-GB" dirty="0"/>
              <a:t>() is </a:t>
            </a:r>
            <a:r>
              <a:rPr lang="en-GB" b="1" dirty="0"/>
              <a:t>non-blocking</a:t>
            </a:r>
            <a:r>
              <a:rPr lang="en-GB" dirty="0"/>
              <a:t>, allowing other tasks to run during the wait — just like a real-world network or file operation.</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an </a:t>
            </a:r>
            <a:r>
              <a:rPr lang="en-GB" b="1" dirty="0"/>
              <a:t>HTTP request in a non-blocking way</a:t>
            </a:r>
            <a:r>
              <a:rPr lang="en-GB" dirty="0"/>
              <a:t>. The fetch_data() function makes a request to an external API using httpx.AsyncClient(),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get_data() function then </a:t>
            </a:r>
            <a:r>
              <a:rPr lang="en-GB" b="0" dirty="0"/>
              <a:t>awaits the result of fetch_data(),</a:t>
            </a:r>
            <a:r>
              <a:rPr lang="en-GB" dirty="0"/>
              <a:t> allowing us to access the data once the request has finished. Finally, asyncio.run()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806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a:t>
            </a:r>
            <a:r>
              <a:rPr lang="en-GB" b="1" dirty="0"/>
              <a:t>child processes</a:t>
            </a:r>
            <a:r>
              <a:rPr lang="en-GB" dirty="0"/>
              <a:t> and using </a:t>
            </a:r>
            <a:r>
              <a:rPr lang="en-GB" b="1" dirty="0"/>
              <a:t>multi-threading</a:t>
            </a:r>
            <a:r>
              <a:rPr lang="en-GB" dirty="0"/>
              <a:t> both improve performance and concurrency, but in different ways.</a:t>
            </a:r>
          </a:p>
          <a:p>
            <a:endParaRPr lang="en-GB" dirty="0"/>
          </a:p>
          <a:p>
            <a:r>
              <a:rPr lang="en-GB" dirty="0"/>
              <a:t>The </a:t>
            </a:r>
            <a:r>
              <a:rPr lang="en-GB" b="1" dirty="0"/>
              <a:t>Global Interpreter Lock (GIL)</a:t>
            </a:r>
            <a:r>
              <a:rPr lang="en-GB" dirty="0"/>
              <a:t> prevents multiple threads from running Python code simultaneously, so threads do not speed up </a:t>
            </a:r>
            <a:r>
              <a:rPr lang="en-GB" b="1" dirty="0"/>
              <a:t>CPU-intensive</a:t>
            </a:r>
            <a:r>
              <a:rPr lang="en-GB" dirty="0"/>
              <a:t> tasks. In these cases, </a:t>
            </a:r>
            <a:r>
              <a:rPr lang="en-GB" b="1" dirty="0"/>
              <a:t>multiprocessing</a:t>
            </a:r>
            <a:r>
              <a:rPr lang="en-GB" dirty="0"/>
              <a:t> is preferred—it starts independent processes that can use multiple CPU cores and provide </a:t>
            </a:r>
            <a:r>
              <a:rPr lang="en-GB" b="1" dirty="0"/>
              <a:t>fault isolation</a:t>
            </a:r>
            <a:r>
              <a:rPr lang="en-GB" dirty="0"/>
              <a:t> if one process crashes.</a:t>
            </a:r>
          </a:p>
          <a:p>
            <a:endParaRPr lang="en-GB" b="1" dirty="0"/>
          </a:p>
          <a:p>
            <a:r>
              <a:rPr lang="en-GB" b="1" dirty="0"/>
              <a:t>Multiprocessing benefits:</a:t>
            </a:r>
            <a:endParaRPr lang="en-GB" dirty="0"/>
          </a:p>
          <a:p>
            <a:pPr marL="628650" lvl="1" indent="-171450">
              <a:buFont typeface="Arial" panose="020B0604020202020204" pitchFamily="34" charset="0"/>
              <a:buChar char="•"/>
            </a:pPr>
            <a:r>
              <a:rPr lang="en-GB" b="1" dirty="0"/>
              <a:t>Bypasses the GIL</a:t>
            </a:r>
            <a:r>
              <a:rPr lang="en-GB" dirty="0"/>
              <a:t> – each process has its own memory space and interpreter.</a:t>
            </a:r>
          </a:p>
          <a:p>
            <a:pPr marL="628650" lvl="1" indent="-171450">
              <a:buFont typeface="Arial" panose="020B0604020202020204" pitchFamily="34" charset="0"/>
              <a:buChar char="•"/>
            </a:pPr>
            <a:r>
              <a:rPr lang="en-GB" b="1" dirty="0"/>
              <a:t>Performance</a:t>
            </a:r>
            <a:r>
              <a:rPr lang="en-GB" dirty="0"/>
              <a:t> – ideal for CPU-bound tasks such as data processing, image manipulation, or machine learning.</a:t>
            </a:r>
          </a:p>
          <a:p>
            <a:pPr marL="628650" lvl="1" indent="-171450">
              <a:buFont typeface="Arial" panose="020B0604020202020204" pitchFamily="34" charset="0"/>
              <a:buChar char="•"/>
            </a:pPr>
            <a:r>
              <a:rPr lang="en-GB" b="1" dirty="0"/>
              <a:t>Fault isolation</a:t>
            </a:r>
            <a:r>
              <a:rPr lang="en-GB" dirty="0"/>
              <a:t> – one process can fail without affecting others.</a:t>
            </a:r>
          </a:p>
          <a:p>
            <a:r>
              <a:rPr lang="en-GB" dirty="0"/>
              <a:t>Although constrained by the GIL, </a:t>
            </a:r>
            <a:r>
              <a:rPr lang="en-GB" b="1" dirty="0"/>
              <a:t>threads</a:t>
            </a:r>
            <a:r>
              <a:rPr lang="en-GB" dirty="0"/>
              <a:t> are still valuable for </a:t>
            </a:r>
            <a:r>
              <a:rPr lang="en-GB" b="1" dirty="0"/>
              <a:t>I/O-bound</a:t>
            </a:r>
            <a:r>
              <a:rPr lang="en-GB" dirty="0"/>
              <a:t> tasks (e.g., handling network requests, file I/O, or database queries) because they keep programs </a:t>
            </a:r>
            <a:r>
              <a:rPr lang="en-GB" b="1" dirty="0"/>
              <a:t>responsive</a:t>
            </a:r>
            <a:r>
              <a:rPr lang="en-GB" dirty="0"/>
              <a:t> by running operations asynchronously.</a:t>
            </a:r>
          </a:p>
          <a:p>
            <a:endParaRPr lang="en-GB" dirty="0"/>
          </a:p>
          <a:p>
            <a:r>
              <a:rPr lang="en-GB" dirty="0"/>
              <a:t>This chapter explores how to start child processes and threads, and how the </a:t>
            </a:r>
            <a:r>
              <a:rPr lang="en-GB" b="1" dirty="0"/>
              <a:t>GIL</a:t>
            </a:r>
            <a:r>
              <a:rPr lang="en-GB" dirty="0"/>
              <a:t> influences both.</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multiple applications to run simultaneously, letting background tasks operate while the user works in the foreground. It’s also possible to run several instances of the same program at once.</a:t>
            </a:r>
          </a:p>
          <a:p>
            <a:endParaRPr lang="en-GB" dirty="0"/>
          </a:p>
          <a:p>
            <a:r>
              <a:rPr lang="en-GB" dirty="0"/>
              <a:t>The two key operating-system objects involved in multitasking are </a:t>
            </a:r>
            <a:r>
              <a:rPr lang="en-GB" b="1" dirty="0"/>
              <a:t>processes</a:t>
            </a:r>
            <a:r>
              <a:rPr lang="en-GB" dirty="0"/>
              <a:t> and </a:t>
            </a:r>
            <a:r>
              <a:rPr lang="en-GB" b="1" dirty="0"/>
              <a:t>threads</a:t>
            </a:r>
            <a:r>
              <a:rPr lang="en-GB" dirty="0"/>
              <a:t>. A </a:t>
            </a:r>
            <a:r>
              <a:rPr lang="en-GB" b="1" dirty="0"/>
              <a:t>process</a:t>
            </a:r>
            <a:r>
              <a:rPr lang="en-GB" dirty="0"/>
              <a:t> is an instance of a running program that owns its own resources (such as code and data) within a private memory space. These resources are destroyed when the process terminates.</a:t>
            </a:r>
          </a:p>
          <a:p>
            <a:endParaRPr lang="en-GB" dirty="0"/>
          </a:p>
          <a:p>
            <a:r>
              <a:rPr lang="en-GB" dirty="0"/>
              <a:t>Before creating a new process, it’s important to consider the implications. Aside from the performance overhead, creating another process establishes a </a:t>
            </a:r>
            <a:r>
              <a:rPr lang="en-GB" b="1" dirty="0"/>
              <a:t>parent–child relationship</a:t>
            </a:r>
            <a:r>
              <a:rPr lang="en-GB" dirty="0"/>
              <a:t> between the creator and the new process. Depending on the operating system, some resources are inherited by the child process. On Windows and UNIX systems, these include the environment block, current directory, and security ID. Both platforms also allow control over what is inherited.</a:t>
            </a:r>
          </a:p>
          <a:p>
            <a:endParaRPr lang="en-GB" dirty="0"/>
          </a:p>
          <a:p>
            <a:r>
              <a:rPr lang="en-GB" dirty="0"/>
              <a:t>File handles are treated differently across Python versions: in Python 2, open file handles are inherited by default, but from </a:t>
            </a:r>
            <a:r>
              <a:rPr lang="en-GB" b="1" dirty="0"/>
              <a:t>Python 3.4</a:t>
            </a:r>
            <a:r>
              <a:rPr lang="en-GB" dirty="0"/>
              <a:t> onward (see </a:t>
            </a:r>
            <a:r>
              <a:rPr lang="en-GB" b="1" dirty="0"/>
              <a:t>PEP 446</a:t>
            </a:r>
            <a:r>
              <a:rPr lang="en-GB" dirty="0"/>
              <a:t>), they are </a:t>
            </a:r>
            <a:r>
              <a:rPr lang="en-GB" b="1" dirty="0"/>
              <a:t>not inherited</a:t>
            </a:r>
            <a:r>
              <a:rPr lang="en-GB" dirty="0"/>
              <a:t> unless explicitly configured.</a:t>
            </a:r>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concurrent.futures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dirty="0"/>
              <a:t>By using 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os</a:t>
            </a:r>
            <a:r>
              <a:rPr lang="en-GB" dirty="0"/>
              <a:t> module provides functions that support multi-processing but is not specifically designed for parallel execution or consistent cross-platform behaviour. Many of its functions are </a:t>
            </a:r>
            <a:r>
              <a:rPr lang="en-GB" b="1" dirty="0"/>
              <a:t>system-specific</a:t>
            </a:r>
            <a:r>
              <a:rPr lang="en-GB" dirty="0"/>
              <a:t>, meaning their operation varies across different operating systems due to architectural differences.</a:t>
            </a:r>
          </a:p>
          <a:p>
            <a:endParaRPr lang="en-GB" dirty="0"/>
          </a:p>
          <a:p>
            <a:r>
              <a:rPr lang="en-GB" dirty="0"/>
              <a:t>On </a:t>
            </a:r>
            <a:r>
              <a:rPr lang="en-GB" b="1" dirty="0"/>
              <a:t>UNIX and Linux</a:t>
            </a:r>
            <a:r>
              <a:rPr lang="en-GB" dirty="0"/>
              <a:t>, starting a new program typically follows a two-step process: </a:t>
            </a:r>
            <a:r>
              <a:rPr lang="en-GB" b="1" dirty="0"/>
              <a:t>forking</a:t>
            </a:r>
            <a:r>
              <a:rPr lang="en-GB" dirty="0"/>
              <a:t> and </a:t>
            </a:r>
            <a:r>
              <a:rPr lang="en-GB" b="1" dirty="0"/>
              <a:t>executing (exec)</a:t>
            </a:r>
            <a:r>
              <a:rPr lang="en-GB" dirty="0"/>
              <a:t>. By contrast, the older </a:t>
            </a:r>
            <a:r>
              <a:rPr lang="en-GB" b="1" dirty="0"/>
              <a:t>VMS</a:t>
            </a:r>
            <a:r>
              <a:rPr lang="en-GB" dirty="0"/>
              <a:t> system from DEC used a method called </a:t>
            </a:r>
            <a:r>
              <a:rPr lang="en-GB" b="1" dirty="0"/>
              <a:t>spawning</a:t>
            </a:r>
            <a:r>
              <a:rPr lang="en-GB" dirty="0"/>
              <a:t>, which was later adopted by </a:t>
            </a:r>
            <a:r>
              <a:rPr lang="en-GB" b="1" dirty="0"/>
              <a:t>Windows</a:t>
            </a:r>
            <a:r>
              <a:rPr lang="en-GB" dirty="0"/>
              <a:t>. The Windows spawn functions serve a similar purpose to UNIX’s exec but exist in multiple forms depending on how the program is launched.</a:t>
            </a:r>
          </a:p>
          <a:p>
            <a:endParaRPr lang="en-GB" dirty="0"/>
          </a:p>
          <a:p>
            <a:r>
              <a:rPr lang="en-GB" dirty="0"/>
              <a:t>To standardise process creation, the </a:t>
            </a:r>
            <a:r>
              <a:rPr lang="en-GB" b="1" dirty="0"/>
              <a:t>C standard library</a:t>
            </a:r>
            <a:r>
              <a:rPr lang="en-GB" dirty="0"/>
              <a:t> introduced system(), which calls a shell to start a new process. However, this approach is </a:t>
            </a:r>
            <a:r>
              <a:rPr lang="en-GB" b="1" dirty="0"/>
              <a:t>inefficient</a:t>
            </a:r>
            <a:r>
              <a:rPr lang="en-GB" dirty="0"/>
              <a:t> and lacks </a:t>
            </a:r>
            <a:r>
              <a:rPr lang="en-GB" b="1" dirty="0"/>
              <a:t>asynchronous capability</a:t>
            </a:r>
            <a:r>
              <a:rPr lang="en-GB" dirty="0"/>
              <a:t>.</a:t>
            </a:r>
          </a:p>
          <a:p>
            <a:endParaRPr lang="en-GB" dirty="0"/>
          </a:p>
          <a:p>
            <a:r>
              <a:rPr lang="en-GB" dirty="0"/>
              <a:t>These architectural differences are reflected in the older </a:t>
            </a:r>
            <a:r>
              <a:rPr lang="en-GB" b="1" dirty="0" err="1"/>
              <a:t>os</a:t>
            </a:r>
            <a:r>
              <a:rPr lang="en-GB" b="1" dirty="0"/>
              <a:t> module</a:t>
            </a:r>
            <a:r>
              <a:rPr lang="en-GB" dirty="0"/>
              <a:t> interfaces, many of which are now </a:t>
            </a:r>
            <a:r>
              <a:rPr lang="en-GB" b="1" dirty="0"/>
              <a:t>deprecated</a:t>
            </a:r>
            <a:r>
              <a:rPr lang="en-GB" dirty="0"/>
              <a:t>. While still found in legacy code, modern Python programs should use the </a:t>
            </a:r>
            <a:r>
              <a:rPr lang="en-GB" b="1" dirty="0"/>
              <a:t>subprocess</a:t>
            </a:r>
            <a:r>
              <a:rPr lang="en-GB" dirty="0"/>
              <a:t> module for process management.</a:t>
            </a:r>
          </a:p>
          <a:p>
            <a:r>
              <a:rPr lang="en-GB" dirty="0"/>
              <a:t>Older UNIX versions of Python also included the </a:t>
            </a:r>
            <a:r>
              <a:rPr lang="en-GB" b="1" dirty="0"/>
              <a:t>commands</a:t>
            </a:r>
            <a:r>
              <a:rPr lang="en-GB" dirty="0"/>
              <a:t> module (removed in Python 3). On Windows, </a:t>
            </a:r>
            <a:r>
              <a:rPr lang="en-GB" b="1" dirty="0" err="1"/>
              <a:t>os.startfile</a:t>
            </a:r>
            <a:r>
              <a:rPr lang="en-GB" b="1" dirty="0"/>
              <a:t>()</a:t>
            </a:r>
            <a:r>
              <a:rPr lang="en-GB" dirty="0"/>
              <a:t> opens a file with its associated application — similar to </a:t>
            </a:r>
            <a:r>
              <a:rPr lang="en-GB" b="1" dirty="0"/>
              <a:t>double-clicking</a:t>
            </a:r>
            <a:r>
              <a:rPr lang="en-GB" dirty="0"/>
              <a:t> it in File Explorer.</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GB" dirty="0"/>
              <a:t>The </a:t>
            </a:r>
            <a:r>
              <a:rPr lang="en-GB" b="1" dirty="0"/>
              <a:t>os.fork()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a:t>os.system()</a:t>
            </a:r>
            <a:r>
              <a:rPr lang="en-GB" dirty="0"/>
              <a:t> function runs a shell and waits for it to finish. In the example, os.system("echo Hello from Child”) executes the echo command, printing a message to the console. While simple, os.system() blocks execution and is generally replaced by subprocess.run() for better control and security.</a:t>
            </a:r>
          </a:p>
          <a:p>
            <a:pPr>
              <a:lnSpc>
                <a:spcPct val="90000"/>
              </a:lnSpc>
            </a:pPr>
            <a:endParaRPr lang="en-GB" dirty="0"/>
          </a:p>
          <a:p>
            <a:pPr>
              <a:lnSpc>
                <a:spcPct val="90000"/>
              </a:lnSpc>
            </a:pPr>
            <a:r>
              <a:rPr lang="en-GB" dirty="0"/>
              <a:t>Unlike os.system(), </a:t>
            </a:r>
            <a:r>
              <a:rPr lang="en-GB" b="1" dirty="0"/>
              <a:t>os.spawn()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a:t>os.popen() </a:t>
            </a:r>
            <a:r>
              <a:rPr lang="en-GB" dirty="0"/>
              <a:t>opens a process and reads its output like a file. In the example, os.popen() executes the Windows tasklist command, and the for loop iterates through and prints each line. Since os.popen() is deprecated, subprocess.Popen()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os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os.system(), os.spawn(), and os.popen()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subprocess.run()</a:t>
            </a:r>
            <a:r>
              <a:rPr lang="en-GB" dirty="0"/>
              <a:t> method was introduced in </a:t>
            </a:r>
            <a:r>
              <a:rPr lang="en-GB" b="1" dirty="0"/>
              <a:t>Python 3.5</a:t>
            </a:r>
            <a:r>
              <a:rPr lang="en-GB" dirty="0"/>
              <a:t> to simplify process execution using subprocess. It serves as a </a:t>
            </a:r>
            <a:r>
              <a:rPr lang="en-GB" b="1" dirty="0"/>
              <a:t>wrapper around Popen</a:t>
            </a:r>
            <a:r>
              <a:rPr lang="en-GB" dirty="0"/>
              <a:t>, which, while powerful, can be complex and requires explicitly waiting for the process to complete. In contrast, subprocess.run() </a:t>
            </a:r>
            <a:r>
              <a:rPr lang="en-GB" b="1" dirty="0"/>
              <a:t>waits by default</a:t>
            </a:r>
            <a:r>
              <a:rPr lang="en-GB" dirty="0"/>
              <a:t>, making it more convenient for most use cases.</a:t>
            </a:r>
          </a:p>
          <a:p>
            <a:endParaRPr lang="en-GB" dirty="0"/>
          </a:p>
          <a:p>
            <a:r>
              <a:rPr lang="en-GB" dirty="0"/>
              <a:t>One of the key advantages of subprocess.run() is the </a:t>
            </a:r>
            <a:r>
              <a:rPr lang="en-GB" b="1" dirty="0"/>
              <a:t>timeout parameter</a:t>
            </a:r>
            <a:r>
              <a:rPr lang="en-GB" dirty="0"/>
              <a:t>, a frequently requested feature that is not natively available with Popen.</a:t>
            </a:r>
          </a:p>
          <a:p>
            <a:endParaRPr lang="en-GB" dirty="0"/>
          </a:p>
          <a:p>
            <a:r>
              <a:rPr lang="en-GB" b="0" dirty="0"/>
              <a:t>For users who need the full flexibility of Popen, subprocess.run() still allows access to its advanced functionality - all Popen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8.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9.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3.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image" Target="../media/image113.png"/><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theme" Target="../theme/theme19.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87"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986" r:id="rId2"/>
    <p:sldLayoutId id="2147483780" r:id="rId3"/>
    <p:sldLayoutId id="2147483781" r:id="rId4"/>
    <p:sldLayoutId id="2147483972" r:id="rId5"/>
    <p:sldLayoutId id="2147483872" r:id="rId6"/>
    <p:sldLayoutId id="2147483786" r:id="rId7"/>
    <p:sldLayoutId id="2147483788" r:id="rId8"/>
    <p:sldLayoutId id="2147483873" r:id="rId9"/>
    <p:sldLayoutId id="2147483985"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976" r:id="rId2"/>
    <p:sldLayoutId id="2147483980" r:id="rId3"/>
    <p:sldLayoutId id="2147483984" r:id="rId4"/>
    <p:sldLayoutId id="2147483988" r:id="rId5"/>
    <p:sldLayoutId id="2147483989" r:id="rId6"/>
    <p:sldLayoutId id="2147483990" r:id="rId7"/>
    <p:sldLayoutId id="2147483991"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5" r:id="rId37"/>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981"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973" r:id="rId1"/>
    <p:sldLayoutId id="2147483823" r:id="rId2"/>
    <p:sldLayoutId id="2147483975"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982" r:id="rId1"/>
    <p:sldLayoutId id="2147483843" r:id="rId2"/>
    <p:sldLayoutId id="2147483844" r:id="rId3"/>
    <p:sldLayoutId id="21474839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68.xml"/><Relationship Id="rId5" Type="http://schemas.openxmlformats.org/officeDocument/2006/relationships/image" Target="../media/image138.png"/><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14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Appendix 3 – Multiprocessing and Multi-Threading</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2" name="Table 2">
            <a:extLst>
              <a:ext uri="{FF2B5EF4-FFF2-40B4-BE49-F238E27FC236}">
                <a16:creationId xmlns:a16="http://schemas.microsoft.com/office/drawing/2014/main" id="{B4FFC84B-0172-EB56-26C5-2050E21D50D5}"/>
              </a:ext>
            </a:extLst>
          </p:cNvPr>
          <p:cNvGraphicFramePr>
            <a:graphicFrameLocks noGrp="1"/>
          </p:cNvGraphicFramePr>
          <p:nvPr>
            <p:extLst>
              <p:ext uri="{D42A27DB-BD31-4B8C-83A1-F6EECF244321}">
                <p14:modId xmlns:p14="http://schemas.microsoft.com/office/powerpoint/2010/main" val="2961097659"/>
              </p:ext>
            </p:extLst>
          </p:nvPr>
        </p:nvGraphicFramePr>
        <p:xfrm>
          <a:off x="473406" y="3551985"/>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A3: Multiprocessing and Multi-threading</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A4: PEP8 Python Style Guide</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Example - running a basic subprocess</a:t>
            </a:r>
          </a:p>
        </p:txBody>
      </p:sp>
      <p:sp>
        <p:nvSpPr>
          <p:cNvPr id="11267" name="Rectangle 3"/>
          <p:cNvSpPr>
            <a:spLocks noGrp="1" noChangeArrowheads="1"/>
          </p:cNvSpPr>
          <p:nvPr>
            <p:ph sz="quarter" idx="4"/>
          </p:nvPr>
        </p:nvSpPr>
        <p:spPr/>
        <p:txBody>
          <a:bodyPr/>
          <a:lstStyle/>
          <a:p>
            <a:pPr marL="0" indent="0">
              <a:buNone/>
            </a:pPr>
            <a:r>
              <a:rPr lang="en-GB" b="1" dirty="0">
                <a:solidFill>
                  <a:schemeClr val="tx1"/>
                </a:solidFill>
              </a:rPr>
              <a:t>Run a process and wait for it to complete.</a:t>
            </a:r>
          </a:p>
          <a:p>
            <a:pPr marL="0" indent="0">
              <a:buNone/>
            </a:pPr>
            <a:r>
              <a:rPr lang="en-GB" b="1" dirty="0">
                <a:solidFill>
                  <a:schemeClr val="tx1"/>
                </a:solidFill>
              </a:rPr>
              <a:t>A shell is sometimes required when:</a:t>
            </a:r>
          </a:p>
          <a:p>
            <a:pPr marL="285750" lvl="1" indent="-285750"/>
            <a:r>
              <a:rPr lang="en-GB" sz="1800" dirty="0"/>
              <a:t>Using shell wildcards, pipes, redirections, etc.</a:t>
            </a:r>
          </a:p>
          <a:p>
            <a:pPr marL="285750" lvl="1" indent="-285750"/>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endParaRPr lang="en-GB" b="1" dirty="0"/>
          </a:p>
          <a:p>
            <a:pPr marL="88900" lvl="1" indent="-88900">
              <a:buNone/>
            </a:pPr>
            <a:r>
              <a:rPr lang="en-GB" b="1" dirty="0"/>
              <a:t>Don't use a shell if you don't need to.</a:t>
            </a:r>
          </a:p>
          <a:p>
            <a:pPr marL="285750" lvl="2" indent="-285750"/>
            <a:r>
              <a:rPr lang="en-GB" sz="1800" dirty="0"/>
              <a:t>It can add an unnecessary overhead.</a:t>
            </a:r>
          </a:p>
          <a:p>
            <a:pPr marL="285750" lvl="2" indent="-285750"/>
            <a:r>
              <a:rPr lang="en-GB" sz="1800" dirty="0"/>
              <a:t>Pass a list instead</a:t>
            </a:r>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11268" name="Text Box 5"/>
          <p:cNvSpPr txBox="1">
            <a:spLocks noChangeArrowheads="1"/>
          </p:cNvSpPr>
          <p:nvPr/>
        </p:nvSpPr>
        <p:spPr bwMode="auto">
          <a:xfrm>
            <a:off x="772365" y="5208563"/>
            <a:ext cx="7182917" cy="646331"/>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import subprocess</a:t>
            </a:r>
          </a:p>
          <a:p>
            <a:pPr>
              <a:spcBef>
                <a:spcPct val="0"/>
              </a:spcBef>
            </a:pPr>
            <a:r>
              <a:rPr lang="en-US" sz="1800" dirty="0">
                <a:solidFill>
                  <a:schemeClr val="bg1"/>
                </a:solidFill>
                <a:latin typeface="Consolas" panose="020B0609020204030204" pitchFamily="49" charset="0"/>
              </a:rPr>
              <a:t>proc = subprocess.run([sys.executable, 'hello.py']) </a:t>
            </a:r>
          </a:p>
        </p:txBody>
      </p:sp>
      <p:sp>
        <p:nvSpPr>
          <p:cNvPr id="11269" name="Text Box 4"/>
          <p:cNvSpPr txBox="1">
            <a:spLocks noChangeArrowheads="1"/>
          </p:cNvSpPr>
          <p:nvPr/>
        </p:nvSpPr>
        <p:spPr bwMode="auto">
          <a:xfrm>
            <a:off x="772365" y="3118053"/>
            <a:ext cx="6354149" cy="923330"/>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subprocess.run('hello.py', </a:t>
            </a:r>
            <a:r>
              <a:rPr lang="en-US" sz="1800" b="1" dirty="0">
                <a:solidFill>
                  <a:schemeClr val="bg1"/>
                </a:solidFill>
                <a:latin typeface="Consolas" panose="020B0609020204030204" pitchFamily="49" charset="0"/>
                <a:cs typeface="Courier New"/>
              </a:rPr>
              <a:t>shell=True</a:t>
            </a:r>
            <a:r>
              <a:rPr lang="en-US" sz="1800" dirty="0">
                <a:solidFill>
                  <a:schemeClr val="bg1"/>
                </a:solidFill>
                <a:latin typeface="Consolas" panose="020B0609020204030204" pitchFamily="49" charset="0"/>
                <a:cs typeface="Courier New"/>
              </a:rPr>
              <a:t>)</a:t>
            </a:r>
          </a:p>
          <a:p>
            <a:r>
              <a:rPr lang="en-US" sz="1800" dirty="0">
                <a:solidFill>
                  <a:schemeClr val="bg1"/>
                </a:solidFill>
                <a:latin typeface="Consolas" panose="020B0609020204030204" pitchFamily="49" charset="0"/>
                <a:cs typeface="Courier New"/>
              </a:rPr>
              <a:t>print('Child exited with', proc.returncode)</a:t>
            </a:r>
            <a:endParaRPr lang="en-GB" sz="1800" dirty="0">
              <a:solidFill>
                <a:schemeClr val="bg1"/>
              </a:solidFill>
              <a:latin typeface="Consolas" panose="020B0609020204030204" pitchFamily="49" charset="0"/>
              <a:cs typeface="Courier New"/>
            </a:endParaRPr>
          </a:p>
        </p:txBody>
      </p:sp>
      <p:sp>
        <p:nvSpPr>
          <p:cNvPr id="11272" name="Text Box 10"/>
          <p:cNvSpPr txBox="1">
            <a:spLocks noChangeArrowheads="1"/>
          </p:cNvSpPr>
          <p:nvPr/>
        </p:nvSpPr>
        <p:spPr bwMode="auto">
          <a:xfrm>
            <a:off x="4332838" y="6178060"/>
            <a:ext cx="2520242" cy="584775"/>
          </a:xfrm>
          <a:prstGeom prst="rect">
            <a:avLst/>
          </a:prstGeom>
          <a:solidFill>
            <a:schemeClr val="bg1"/>
          </a:solidFill>
          <a:ln w="9525">
            <a:solidFill>
              <a:schemeClr val="tx1"/>
            </a:solidFill>
            <a:miter lim="800000"/>
            <a:headEnd/>
            <a:tailEnd/>
          </a:ln>
          <a:effectLst/>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Typically:</a:t>
            </a:r>
          </a:p>
          <a:p>
            <a:pPr>
              <a:spcBef>
                <a:spcPct val="0"/>
              </a:spcBef>
            </a:pPr>
            <a:r>
              <a:rPr lang="en-GB" sz="1600" dirty="0">
                <a:latin typeface="+mn-lt"/>
              </a:rPr>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38100">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Example - Capturing the Output</a:t>
            </a:r>
          </a:p>
        </p:txBody>
      </p:sp>
      <p:sp>
        <p:nvSpPr>
          <p:cNvPr id="12291" name="Rectangle 3"/>
          <p:cNvSpPr>
            <a:spLocks noGrp="1" noChangeArrowheads="1"/>
          </p:cNvSpPr>
          <p:nvPr>
            <p:ph sz="quarter" idx="4"/>
          </p:nvPr>
        </p:nvSpPr>
        <p:spPr/>
        <p:txBody>
          <a:bodyPr>
            <a:normAutofit/>
          </a:bodyPr>
          <a:lstStyle/>
          <a:p>
            <a:pPr marL="0" lvl="1" indent="0">
              <a:buNone/>
            </a:pPr>
            <a:r>
              <a:rPr lang="en-GB" b="1" dirty="0"/>
              <a:t>Use the returned </a:t>
            </a:r>
            <a:r>
              <a:rPr lang="en-US" b="1" dirty="0"/>
              <a:t>CompletedProcess object:</a:t>
            </a:r>
            <a:endParaRPr lang="en-GB" b="1" dirty="0"/>
          </a:p>
          <a:p>
            <a:pPr marL="285750" lvl="1" indent="-285750"/>
            <a:r>
              <a:rPr lang="en-GB" sz="1800" dirty="0"/>
              <a:t>Includes stdout, and stderr, but only when using PIPE.</a:t>
            </a:r>
          </a:p>
          <a:p>
            <a:pPr marL="285750" lvl="1" indent="-285750"/>
            <a:r>
              <a:rPr lang="en-GB" sz="1800" dirty="0"/>
              <a:t>Use </a:t>
            </a:r>
            <a:r>
              <a:rPr lang="en-GB" sz="1800" b="0" i="1" dirty="0"/>
              <a:t>bytes</a:t>
            </a:r>
            <a:r>
              <a:rPr lang="en-GB" sz="1800" dirty="0">
                <a:latin typeface="Courier New" panose="02070309020205020404" pitchFamily="49" charset="0"/>
              </a:rPr>
              <a:t>.decode()</a:t>
            </a:r>
            <a:r>
              <a:rPr lang="en-GB" sz="1800" dirty="0"/>
              <a:t> to convert bytes to string.</a:t>
            </a:r>
          </a:p>
          <a:p>
            <a:pPr marL="285750" lvl="1" indent="-285750"/>
            <a:r>
              <a:rPr lang="en-GB" sz="1800" dirty="0"/>
              <a:t>Use </a:t>
            </a:r>
            <a:r>
              <a:rPr lang="en-GB" sz="1800" b="0" i="1" dirty="0"/>
              <a:t>string</a:t>
            </a:r>
            <a:r>
              <a:rPr lang="en-GB" sz="1800" dirty="0">
                <a:latin typeface="Courier New" panose="02070309020205020404" pitchFamily="49" charset="0"/>
              </a:rPr>
              <a:t>.encode()</a:t>
            </a:r>
            <a:r>
              <a:rPr lang="en-GB" sz="1800" dirty="0"/>
              <a:t> to convert string to bytes (for stdin).</a:t>
            </a:r>
          </a:p>
          <a:p>
            <a:pPr marL="285750" lvl="1" indent="-285750"/>
            <a:endParaRPr lang="en-GB" sz="1800"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r>
              <a:rPr lang="en-GB" sz="1800" dirty="0"/>
              <a:t>Warning, data is stored in memory - may crash your program!</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2292" name="Text Box 4"/>
          <p:cNvSpPr txBox="1">
            <a:spLocks noChangeArrowheads="1"/>
          </p:cNvSpPr>
          <p:nvPr/>
        </p:nvSpPr>
        <p:spPr bwMode="auto">
          <a:xfrm>
            <a:off x="837345" y="3032190"/>
            <a:ext cx="5968569" cy="2277547"/>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subprocess.run("tasklist", </a:t>
            </a:r>
          </a:p>
          <a:p>
            <a:r>
              <a:rPr lang="en-US" sz="1800" dirty="0">
                <a:solidFill>
                  <a:schemeClr val="bg1"/>
                </a:solidFill>
                <a:latin typeface="Consolas" panose="020B0609020204030204" pitchFamily="49" charset="0"/>
                <a:cs typeface="Courier New"/>
              </a:rPr>
              <a:t>                      stdout=subprocess.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 </a:t>
            </a:r>
          </a:p>
          <a:p>
            <a:r>
              <a:rPr lang="en-US" sz="1800" dirty="0">
                <a:solidFill>
                  <a:schemeClr val="bg1"/>
                </a:solidFill>
                <a:latin typeface="Consolas" panose="020B0609020204030204" pitchFamily="49" charset="0"/>
                <a:cs typeface="Courier New"/>
              </a:rPr>
              <a:t>			stderr=subprocess.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if proc.stderr != None:</a:t>
            </a:r>
          </a:p>
          <a:p>
            <a:r>
              <a:rPr lang="en-US" sz="1800" dirty="0">
                <a:solidFill>
                  <a:schemeClr val="bg1"/>
                </a:solidFill>
                <a:latin typeface="Consolas" panose="020B0609020204030204" pitchFamily="49" charset="0"/>
                <a:cs typeface="Courier New"/>
              </a:rPr>
              <a:t>    print ("error:", proc.stderr.decode())</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print("output:", proc.stdout.decode())</a:t>
            </a:r>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Example - Passing Data into stdin</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Suitable for simple text</a:t>
            </a:r>
          </a:p>
          <a:p>
            <a:pPr marL="285750" lvl="1" indent="-285750"/>
            <a:r>
              <a:rPr lang="en-GB" sz="1800" dirty="0"/>
              <a:t>Bytes objects only</a:t>
            </a:r>
          </a:p>
          <a:p>
            <a:pPr marL="285750" lvl="1" indent="-285750"/>
            <a:endParaRPr lang="en-GB" sz="1800" dirty="0"/>
          </a:p>
          <a:p>
            <a:pPr marL="285750" lvl="1" indent="-285750"/>
            <a:endParaRPr lang="en-GB" sz="1800" dirty="0"/>
          </a:p>
          <a:p>
            <a:pPr marL="285750" lvl="1" indent="-285750"/>
            <a:endParaRPr lang="en-GB" sz="1800" dirty="0"/>
          </a:p>
          <a:p>
            <a:pPr marL="285750" lvl="1" indent="-285750"/>
            <a:endParaRPr lang="en-GB" sz="1800" dirty="0"/>
          </a:p>
          <a:p>
            <a:pPr marL="285750" lvl="1" indent="-285750"/>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13316" name="Text Box 4"/>
          <p:cNvSpPr txBox="1">
            <a:spLocks noChangeArrowheads="1"/>
          </p:cNvSpPr>
          <p:nvPr/>
        </p:nvSpPr>
        <p:spPr bwMode="auto">
          <a:xfrm>
            <a:off x="808260" y="2379845"/>
            <a:ext cx="6236866" cy="923330"/>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subprocess.run("bridge.py", </a:t>
            </a:r>
          </a:p>
          <a:p>
            <a:r>
              <a:rPr lang="en-US" sz="1800" b="1" dirty="0">
                <a:solidFill>
                  <a:schemeClr val="bg1"/>
                </a:solidFill>
                <a:latin typeface="Consolas" panose="020B0609020204030204" pitchFamily="49" charset="0"/>
                <a:cs typeface="Courier New"/>
              </a:rPr>
              <a:t>                      input</a:t>
            </a:r>
            <a:r>
              <a:rPr lang="en-US" sz="1800" dirty="0">
                <a:solidFill>
                  <a:schemeClr val="bg1"/>
                </a:solidFill>
                <a:latin typeface="Consolas" panose="020B0609020204030204" pitchFamily="49" charset="0"/>
                <a:cs typeface="Courier New"/>
              </a:rPr>
              <a:t>=</a:t>
            </a:r>
            <a:r>
              <a:rPr lang="en-US" sz="1800" b="1" dirty="0">
                <a:solidFill>
                  <a:schemeClr val="bg1"/>
                </a:solidFill>
                <a:latin typeface="Consolas" panose="020B0609020204030204" pitchFamily="49" charset="0"/>
                <a:cs typeface="Courier New"/>
              </a:rPr>
              <a:t>b</a:t>
            </a:r>
            <a:r>
              <a:rPr lang="en-US" sz="1800" dirty="0">
                <a:solidFill>
                  <a:schemeClr val="bg1"/>
                </a:solidFill>
                <a:latin typeface="Consolas" panose="020B0609020204030204" pitchFamily="49" charset="0"/>
                <a:cs typeface="Courier New"/>
              </a:rPr>
              <a:t>"It is Arthur")</a:t>
            </a:r>
            <a:endParaRPr lang="en-GB" sz="1800" dirty="0">
              <a:solidFill>
                <a:schemeClr val="bg1"/>
              </a:solidFill>
              <a:latin typeface="Consolas" panose="020B0609020204030204" pitchFamily="49" charset="0"/>
              <a:cs typeface="Courier New"/>
            </a:endParaRPr>
          </a:p>
        </p:txBody>
      </p:sp>
      <p:sp>
        <p:nvSpPr>
          <p:cNvPr id="13317" name="Text Box 5"/>
          <p:cNvSpPr txBox="1">
            <a:spLocks noChangeArrowheads="1"/>
          </p:cNvSpPr>
          <p:nvPr/>
        </p:nvSpPr>
        <p:spPr bwMode="auto">
          <a:xfrm>
            <a:off x="808259" y="3949912"/>
            <a:ext cx="5228255" cy="646331"/>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reply = input(“What…is your name? ")</a:t>
            </a:r>
          </a:p>
          <a:p>
            <a:r>
              <a:rPr lang="en-US" sz="1800" dirty="0">
                <a:solidFill>
                  <a:schemeClr val="bg1"/>
                </a:solidFill>
                <a:latin typeface="Consolas" panose="020B0609020204030204" pitchFamily="49" charset="0"/>
                <a:cs typeface="Courier New"/>
              </a:rPr>
              <a:t>print(f"&lt;{reply}&gt;" )</a:t>
            </a:r>
          </a:p>
        </p:txBody>
      </p:sp>
      <p:sp>
        <p:nvSpPr>
          <p:cNvPr id="6" name="Text Box 5"/>
          <p:cNvSpPr txBox="1">
            <a:spLocks noChangeArrowheads="1"/>
          </p:cNvSpPr>
          <p:nvPr/>
        </p:nvSpPr>
        <p:spPr bwMode="auto">
          <a:xfrm>
            <a:off x="2252211" y="4596243"/>
            <a:ext cx="4758190"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The subprocess.Popen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sz="quarter" idx="4"/>
          </p:nvPr>
        </p:nvSpPr>
        <p:spPr>
          <a:xfrm>
            <a:off x="443922" y="1319441"/>
            <a:ext cx="11303578" cy="4439596"/>
          </a:xfrm>
        </p:spPr>
        <p:txBody>
          <a:bodyPr/>
          <a:lstStyle/>
          <a:p>
            <a:pPr marL="0" indent="0">
              <a:buNone/>
            </a:pPr>
            <a:r>
              <a:rPr lang="en-US" b="1" dirty="0">
                <a:solidFill>
                  <a:schemeClr val="tx1"/>
                </a:solidFill>
              </a:rPr>
              <a:t>Key points on subprocess.Popen parameters:</a:t>
            </a:r>
          </a:p>
          <a:p>
            <a:r>
              <a:rPr lang="en-US" dirty="0">
                <a:solidFill>
                  <a:schemeClr val="tx1"/>
                </a:solidFill>
              </a:rPr>
              <a:t>Defaults work well – optimised based on system defaults</a:t>
            </a:r>
          </a:p>
          <a:p>
            <a:r>
              <a:rPr lang="en-US" dirty="0">
                <a:solidFill>
                  <a:schemeClr val="tx1"/>
                </a:solidFill>
              </a:rPr>
              <a:t>File inheritance disabled except stdin, stdout and stderr</a:t>
            </a:r>
          </a:p>
          <a:p>
            <a:endParaRPr lang="en-GB" dirty="0">
              <a:solidFill>
                <a:schemeClr val="tx1"/>
              </a:solidFill>
            </a:endParaRP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4" name="Table 3">
            <a:extLst>
              <a:ext uri="{FF2B5EF4-FFF2-40B4-BE49-F238E27FC236}">
                <a16:creationId xmlns:a16="http://schemas.microsoft.com/office/drawing/2014/main" id="{4C0FFC46-44DA-FC82-2C62-825344595D2B}"/>
              </a:ext>
            </a:extLst>
          </p:cNvPr>
          <p:cNvGraphicFramePr>
            <a:graphicFrameLocks noGrp="1"/>
          </p:cNvGraphicFramePr>
          <p:nvPr>
            <p:extLst>
              <p:ext uri="{D42A27DB-BD31-4B8C-83A1-F6EECF244321}">
                <p14:modId xmlns:p14="http://schemas.microsoft.com/office/powerpoint/2010/main" val="3200939338"/>
              </p:ext>
            </p:extLst>
          </p:nvPr>
        </p:nvGraphicFramePr>
        <p:xfrm>
          <a:off x="1678330" y="2418404"/>
          <a:ext cx="7789761" cy="4439596"/>
        </p:xfrm>
        <a:graphic>
          <a:graphicData uri="http://schemas.openxmlformats.org/drawingml/2006/table">
            <a:tbl>
              <a:tblPr firstRow="1" bandRow="1">
                <a:tableStyleId>{5C22544A-7EE6-4342-B048-85BDC9FD1C3A}</a:tableStyleId>
              </a:tblPr>
              <a:tblGrid>
                <a:gridCol w="3229335">
                  <a:extLst>
                    <a:ext uri="{9D8B030D-6E8A-4147-A177-3AD203B41FA5}">
                      <a16:colId xmlns:a16="http://schemas.microsoft.com/office/drawing/2014/main" val="1551974525"/>
                    </a:ext>
                  </a:extLst>
                </a:gridCol>
                <a:gridCol w="4560426">
                  <a:extLst>
                    <a:ext uri="{9D8B030D-6E8A-4147-A177-3AD203B41FA5}">
                      <a16:colId xmlns:a16="http://schemas.microsoft.com/office/drawing/2014/main" val="587885695"/>
                    </a:ext>
                  </a:extLst>
                </a:gridCol>
              </a:tblGrid>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solidFill>
                            <a:schemeClr val="tx1"/>
                          </a:solidFill>
                          <a:latin typeface="Consolas" panose="020B0609020204030204" pitchFamily="49" charset="0"/>
                        </a:rPr>
                        <a:t>args</a:t>
                      </a:r>
                      <a:endParaRPr lang="en-GB" sz="16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b="0" dirty="0">
                          <a:solidFill>
                            <a:schemeClr val="tx1"/>
                          </a:solidFill>
                        </a:rPr>
                        <a:t>Command-line to execute (a sequence) </a:t>
                      </a:r>
                      <a:endParaRPr lang="en-US" altLang="en-US" sz="1600" b="0" dirty="0">
                        <a:solidFill>
                          <a:schemeClr val="tx1"/>
                        </a:solidFill>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bufsize</a:t>
                      </a:r>
                      <a:r>
                        <a:rPr lang="en-GB" sz="1600" b="0" dirty="0">
                          <a:latin typeface="Consolas" panose="020B0609020204030204" pitchFamily="49" charset="0"/>
                        </a:rPr>
                        <a:t>=-1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err="1"/>
                        <a:t>Buffersize</a:t>
                      </a:r>
                      <a:r>
                        <a:rPr lang="en-GB" altLang="en-US" sz="1600" dirty="0"/>
                        <a:t> 0: unbuffered &lt; 0: default </a:t>
                      </a:r>
                      <a:r>
                        <a:rPr lang="en-GB" altLang="en-US" sz="1600" dirty="0" err="1"/>
                        <a:t>buffsize</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executable=None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Program to be executed, rarely needed</a:t>
                      </a:r>
                      <a:endParaRPr lang="en-US" altLang="en-US" sz="1600" dirty="0"/>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stdin=None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Handle used for stdin (can be PIPE) </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stdout</a:t>
                      </a:r>
                      <a:r>
                        <a:rPr lang="en-GB" sz="1600" b="0" dirty="0">
                          <a:latin typeface="Consolas" panose="020B0609020204030204" pitchFamily="49" charset="0"/>
                        </a:rPr>
                        <a:t>=None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t>Handle used for stdin (can be PIPE) </a:t>
                      </a:r>
                      <a:endParaRPr lang="en-US" altLang="en-US" sz="1600" dirty="0"/>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stderr=None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Handle used for stdin (can be PIPE) </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329854863"/>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preexec_fn</a:t>
                      </a:r>
                      <a:r>
                        <a:rPr lang="en-GB" sz="1600" b="0" dirty="0">
                          <a:latin typeface="Consolas" panose="020B0609020204030204" pitchFamily="49" charset="0"/>
                        </a:rPr>
                        <a:t>=None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Code to call before the program (UNIX)</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47526517"/>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close_fds</a:t>
                      </a:r>
                      <a:r>
                        <a:rPr lang="en-GB" sz="1600" b="0" i="0" dirty="0">
                          <a:latin typeface="Consolas" panose="020B0609020204030204" pitchFamily="49" charset="0"/>
                          <a:cs typeface="Courier New" panose="02070309020205020404" pitchFamily="49" charset="0"/>
                        </a:rPr>
                        <a:t>=True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Do not inherit open file handles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205481652"/>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shell=False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Use a shell to execute the command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428796006"/>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cwd</a:t>
                      </a:r>
                      <a:r>
                        <a:rPr lang="en-GB" sz="1600" b="0" i="0" dirty="0">
                          <a:latin typeface="Consolas" panose="020B0609020204030204" pitchFamily="49" charset="0"/>
                          <a:cs typeface="Courier New" panose="02070309020205020404" pitchFamily="49" charset="0"/>
                        </a:rPr>
                        <a:t>=None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Working directory of the child process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732607571"/>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env=None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Environment block of the child process</a:t>
                      </a:r>
                      <a:endParaRPr lang="en-US" altLang="en-US" sz="1600" dirty="0">
                        <a:highlight>
                          <a:srgbClr val="FFFF00"/>
                        </a:highlight>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1358655095"/>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universal_newlines</a:t>
                      </a:r>
                      <a:r>
                        <a:rPr lang="en-GB" sz="1600" b="0" i="0" dirty="0">
                          <a:latin typeface="Consolas" panose="020B0609020204030204" pitchFamily="49" charset="0"/>
                          <a:cs typeface="Courier New" panose="02070309020205020404" pitchFamily="49" charset="0"/>
                        </a:rPr>
                        <a:t>=False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See any of '\r' or '\n' as newlines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026118251"/>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startupinfo</a:t>
                      </a:r>
                      <a:r>
                        <a:rPr lang="en-GB" sz="1600" b="0" i="0" dirty="0">
                          <a:latin typeface="Consolas" panose="020B0609020204030204" pitchFamily="49" charset="0"/>
                          <a:cs typeface="Courier New" panose="02070309020205020404" pitchFamily="49" charset="0"/>
                        </a:rPr>
                        <a:t>=None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US" altLang="en-US" sz="1600" dirty="0"/>
                        <a:t>Windows only STARTUPINFO struct</a:t>
                      </a:r>
                      <a:endParaRPr lang="en-US" altLang="en-US" sz="1600" dirty="0">
                        <a:highlight>
                          <a:srgbClr val="FFFF00"/>
                        </a:highlight>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315677974"/>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creationflags</a:t>
                      </a:r>
                      <a:r>
                        <a:rPr lang="en-GB" sz="1600" b="0" i="0" dirty="0">
                          <a:latin typeface="Consolas" panose="020B0609020204030204" pitchFamily="49" charset="0"/>
                          <a:cs typeface="Courier New" panose="02070309020205020404" pitchFamily="49" charset="0"/>
                        </a:rPr>
                        <a:t>=0</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US" altLang="en-US" sz="1600" dirty="0"/>
                        <a:t>Windows only creation flags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676307880"/>
                  </a:ext>
                </a:extLst>
              </a:tr>
            </a:tbl>
          </a:graphicData>
        </a:graphic>
      </p:graphicFrame>
    </p:spTree>
    <p:extLst>
      <p:ext uri="{BB962C8B-B14F-4D97-AF65-F5344CB8AC3E}">
        <p14:creationId xmlns:p14="http://schemas.microsoft.com/office/powerpoint/2010/main" val="342387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dirty="0"/>
              <a:t>Multi-threading – the Basics</a:t>
            </a:r>
          </a:p>
        </p:txBody>
      </p:sp>
      <p:sp>
        <p:nvSpPr>
          <p:cNvPr id="14339" name="Rectangle 3"/>
          <p:cNvSpPr>
            <a:spLocks noGrp="1" noChangeArrowheads="1"/>
          </p:cNvSpPr>
          <p:nvPr>
            <p:ph sz="quarter" idx="4"/>
          </p:nvPr>
        </p:nvSpPr>
        <p:spPr>
          <a:xfrm>
            <a:off x="642436" y="1733108"/>
            <a:ext cx="7149574" cy="4348715"/>
          </a:xfrm>
        </p:spPr>
        <p:txBody>
          <a:bodyPr>
            <a:noAutofit/>
          </a:bodyPr>
          <a:lstStyle/>
          <a:p>
            <a:pPr marL="0" indent="0">
              <a:buNone/>
            </a:pPr>
            <a:r>
              <a:rPr lang="en-US" sz="1600" b="1" dirty="0">
                <a:solidFill>
                  <a:schemeClr val="tx1"/>
                </a:solidFill>
              </a:rPr>
              <a:t>What is a thread?</a:t>
            </a:r>
          </a:p>
          <a:p>
            <a:pPr marL="285750" lvl="1" indent="-285750"/>
            <a:r>
              <a:rPr lang="en-US" sz="1600" dirty="0"/>
              <a:t>Smallest unit of processing within the process</a:t>
            </a:r>
          </a:p>
          <a:p>
            <a:pPr marL="0" lvl="1" indent="0">
              <a:buNone/>
            </a:pPr>
            <a:r>
              <a:rPr lang="en-US" sz="1600" b="1" dirty="0"/>
              <a:t>Benefits</a:t>
            </a:r>
          </a:p>
          <a:p>
            <a:pPr marL="285750" lvl="1" indent="-285750"/>
            <a:r>
              <a:rPr lang="en-US" sz="1600" dirty="0"/>
              <a:t>Shared memory and low CPU overhead</a:t>
            </a:r>
          </a:p>
          <a:p>
            <a:pPr marL="285750" lvl="1" indent="-285750"/>
            <a:r>
              <a:rPr lang="en-US" sz="1600" dirty="0"/>
              <a:t>Fast switching between threads</a:t>
            </a:r>
          </a:p>
          <a:p>
            <a:pPr marL="285750" lvl="1" indent="-285750"/>
            <a:r>
              <a:rPr lang="en-US" sz="1600" dirty="0"/>
              <a:t>Concurrency, not always parallelism – due to GIL</a:t>
            </a:r>
          </a:p>
          <a:p>
            <a:pPr marL="0" indent="0">
              <a:buNone/>
            </a:pPr>
            <a:r>
              <a:rPr lang="en-US" sz="1600" b="1" dirty="0">
                <a:solidFill>
                  <a:schemeClr val="tx1"/>
                </a:solidFill>
              </a:rPr>
              <a:t>Life of a Thread</a:t>
            </a:r>
          </a:p>
          <a:p>
            <a:r>
              <a:rPr lang="en-US" sz="1600" dirty="0">
                <a:solidFill>
                  <a:schemeClr val="tx1"/>
                </a:solidFill>
              </a:rPr>
              <a:t>States - New, Running/Blocked and Terminated</a:t>
            </a:r>
            <a:endParaRPr lang="en-US" sz="1600" b="1" dirty="0">
              <a:solidFill>
                <a:schemeClr val="tx1"/>
              </a:solidFill>
            </a:endParaRPr>
          </a:p>
          <a:p>
            <a:r>
              <a:rPr lang="en-US" sz="1600" dirty="0">
                <a:solidFill>
                  <a:schemeClr val="tx1"/>
                </a:solidFill>
              </a:rPr>
              <a:t>Thread safety matters</a:t>
            </a:r>
          </a:p>
          <a:p>
            <a:r>
              <a:rPr lang="en-US" sz="1600" dirty="0">
                <a:solidFill>
                  <a:schemeClr val="tx1"/>
                </a:solidFill>
              </a:rPr>
              <a:t>Use locks to sync access to resources and avoid race conditions</a:t>
            </a:r>
            <a:endParaRPr lang="en-US" sz="1600" b="1" dirty="0">
              <a:solidFill>
                <a:schemeClr val="tx1"/>
              </a:solidFill>
            </a:endParaRPr>
          </a:p>
          <a:p>
            <a:pPr marL="0" indent="0">
              <a:buNone/>
            </a:pPr>
            <a:r>
              <a:rPr lang="en-US" sz="1600" b="1" dirty="0">
                <a:solidFill>
                  <a:schemeClr val="tx1"/>
                </a:solidFill>
              </a:rPr>
              <a:t>Modules</a:t>
            </a:r>
          </a:p>
          <a:p>
            <a:pPr marL="285750" lvl="1" indent="-285750"/>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12"/>
          </p:nvPr>
        </p:nvSpPr>
        <p:spPr/>
        <p:txBody>
          <a:bodyPr/>
          <a:lstStyle/>
          <a:p>
            <a:fld id="{EF892D59-8F09-EF4B-AD6D-DA609442F868}" type="slidenum">
              <a:rPr lang="en-GB" smtClean="0"/>
              <a:pPr/>
              <a:t>14</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sz="quarter" idx="4"/>
          </p:nvPr>
        </p:nvSpPr>
        <p:spPr/>
        <p:txBody>
          <a:bodyPr/>
          <a:lstStyle/>
          <a:p>
            <a:pPr marL="0" indent="0">
              <a:buNone/>
            </a:pPr>
            <a:r>
              <a:rPr lang="en-US" b="1" dirty="0">
                <a:solidFill>
                  <a:schemeClr val="tx1"/>
                </a:solidFill>
              </a:rPr>
              <a:t>Compare Single threaded Vs Multi-threaded </a:t>
            </a:r>
          </a:p>
          <a:p>
            <a:pPr marL="285750" lvl="1" indent="-285750"/>
            <a:r>
              <a:rPr lang="en-US" sz="1800" dirty="0"/>
              <a:t>Example using a cycle race simulation</a:t>
            </a:r>
          </a:p>
          <a:p>
            <a:pPr marL="285750" lvl="1" indent="-285750"/>
            <a:r>
              <a:rPr lang="en-US" sz="1800" dirty="0"/>
              <a:t>Single threaded: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844701" y="2714575"/>
            <a:ext cx="4722722" cy="3046988"/>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 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c_race("Racer 1", 1.637)</a:t>
            </a:r>
          </a:p>
          <a:p>
            <a:pPr>
              <a:spcBef>
                <a:spcPct val="0"/>
              </a:spcBef>
            </a:pPr>
            <a:r>
              <a:rPr lang="en-GB" sz="1600" dirty="0">
                <a:solidFill>
                  <a:schemeClr val="bg1"/>
                </a:solidFill>
                <a:latin typeface="Consolas" panose="020B0609020204030204" pitchFamily="49" charset="0"/>
              </a:rPr>
              <a:t>c_race("Racer 2", 1.587)</a:t>
            </a:r>
          </a:p>
          <a:p>
            <a:pPr>
              <a:spcBef>
                <a:spcPct val="0"/>
              </a:spcBef>
            </a:pPr>
            <a:r>
              <a:rPr lang="en-GB" sz="1600" dirty="0">
                <a:solidFill>
                  <a:schemeClr val="bg1"/>
                </a:solidFill>
                <a:latin typeface="Consolas" panose="020B0609020204030204" pitchFamily="49" charset="0"/>
              </a:rPr>
              <a:t>print("Race Finished")</a:t>
            </a:r>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1865933"/>
            <a:ext cx="3076168" cy="4524315"/>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1 - 300m</a:t>
            </a:r>
          </a:p>
          <a:p>
            <a:r>
              <a:rPr lang="en-US" sz="1200" b="1" dirty="0">
                <a:latin typeface="Consolas" panose="020B0609020204030204" pitchFamily="49" charset="0"/>
                <a:cs typeface="Courier New"/>
              </a:rPr>
              <a:t>Racer 1 - 400m</a:t>
            </a:r>
          </a:p>
          <a:p>
            <a:r>
              <a:rPr lang="en-US" sz="1200" b="1" dirty="0">
                <a:latin typeface="Consolas" panose="020B0609020204030204" pitchFamily="49" charset="0"/>
                <a:cs typeface="Courier New"/>
              </a:rPr>
              <a:t>Racer 1 - 500m</a:t>
            </a:r>
          </a:p>
          <a:p>
            <a:r>
              <a:rPr lang="en-US" sz="1200" b="1" dirty="0">
                <a:latin typeface="Consolas" panose="020B0609020204030204" pitchFamily="49" charset="0"/>
                <a:cs typeface="Courier New"/>
              </a:rPr>
              <a:t>Racer 1 - 600m</a:t>
            </a:r>
          </a:p>
          <a:p>
            <a:r>
              <a:rPr lang="en-US" sz="1200" b="1" dirty="0">
                <a:latin typeface="Consolas" panose="020B0609020204030204" pitchFamily="49" charset="0"/>
                <a:cs typeface="Courier New"/>
              </a:rPr>
              <a:t>Racer 1 - 700m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2 - 400m</a:t>
            </a:r>
          </a:p>
          <a:p>
            <a:r>
              <a:rPr lang="en-US" sz="1200" dirty="0">
                <a:latin typeface="Consolas" panose="020B0609020204030204" pitchFamily="49" charset="0"/>
                <a:cs typeface="Courier New"/>
              </a:rPr>
              <a:t>Racer 2 - 500m</a:t>
            </a:r>
          </a:p>
          <a:p>
            <a:r>
              <a:rPr lang="en-US" sz="1200" dirty="0">
                <a:latin typeface="Consolas" panose="020B0609020204030204" pitchFamily="49" charset="0"/>
                <a:cs typeface="Courier New"/>
              </a:rPr>
              <a:t>Racer 2 - 600m</a:t>
            </a:r>
          </a:p>
          <a:p>
            <a:r>
              <a:rPr lang="en-US" sz="1200" dirty="0">
                <a:latin typeface="Consolas" panose="020B0609020204030204" pitchFamily="49" charset="0"/>
                <a:cs typeface="Courier New"/>
              </a:rPr>
              <a:t>Racer 2 - 700m</a:t>
            </a:r>
          </a:p>
          <a:p>
            <a:r>
              <a:rPr lang="en-US" sz="1200" dirty="0">
                <a:latin typeface="Consolas" panose="020B0609020204030204" pitchFamily="49" charset="0"/>
                <a:cs typeface="Courier New"/>
              </a:rPr>
              <a:t>Racer 2 - 800m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1781630"/>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3752494"/>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5627650"/>
            <a:ext cx="764168" cy="764168"/>
          </a:xfrm>
          <a:prstGeom prst="rect">
            <a:avLst/>
          </a:prstGeom>
          <a:effectLst/>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5402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5214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sz="quarter" idx="4"/>
          </p:nvPr>
        </p:nvSpPr>
        <p:spPr>
          <a:xfrm>
            <a:off x="443922" y="1359179"/>
            <a:ext cx="11303578" cy="4348715"/>
          </a:xfrm>
        </p:spPr>
        <p:txBody>
          <a:bodyPr/>
          <a:lstStyle/>
          <a:p>
            <a:pPr marL="0" indent="0">
              <a:buNone/>
            </a:pPr>
            <a:r>
              <a:rPr lang="en-US" b="1" dirty="0">
                <a:solidFill>
                  <a:srgbClr val="000000"/>
                </a:solidFill>
              </a:rPr>
              <a:t>Compare Single threaded Vs Multi-threaded</a:t>
            </a:r>
          </a:p>
          <a:p>
            <a:pPr marL="285750" lvl="1" indent="-285750"/>
            <a:r>
              <a:rPr lang="en-US" sz="1800" dirty="0">
                <a:solidFill>
                  <a:srgbClr val="000000"/>
                </a:solidFill>
              </a:rPr>
              <a:t>Use </a:t>
            </a:r>
            <a:r>
              <a:rPr lang="en-US" sz="1800" b="1" dirty="0">
                <a:solidFill>
                  <a:srgbClr val="000000"/>
                </a:solidFill>
              </a:rPr>
              <a:t>threading.Thread </a:t>
            </a:r>
            <a:r>
              <a:rPr lang="en-US" sz="1800" dirty="0">
                <a:solidFill>
                  <a:srgbClr val="000000"/>
                </a:solidFill>
              </a:rPr>
              <a:t>to create threads t1 and t2</a:t>
            </a:r>
          </a:p>
          <a:p>
            <a:pPr marL="285750" lvl="1" indent="-285750"/>
            <a:r>
              <a:rPr lang="en-US" sz="1800" dirty="0">
                <a:solidFill>
                  <a:srgbClr val="000000"/>
                </a:solidFill>
              </a:rPr>
              <a:t>Use </a:t>
            </a:r>
            <a:r>
              <a:rPr lang="en-US" sz="1800" b="1" dirty="0">
                <a:solidFill>
                  <a:srgbClr val="000000"/>
                </a:solidFill>
              </a:rPr>
              <a:t>start() </a:t>
            </a:r>
            <a:r>
              <a:rPr lang="en-US" sz="1800" dirty="0">
                <a:solidFill>
                  <a:srgbClr val="000000"/>
                </a:solidFill>
              </a:rPr>
              <a:t>to execute threads and </a:t>
            </a:r>
            <a:r>
              <a:rPr lang="en-US" sz="1800" b="1" dirty="0">
                <a:solidFill>
                  <a:srgbClr val="000000"/>
                </a:solidFill>
              </a:rPr>
              <a:t>join() </a:t>
            </a:r>
            <a:r>
              <a:rPr lang="en-US" sz="1800" dirty="0">
                <a:solidFill>
                  <a:srgbClr val="000000"/>
                </a:solidFill>
              </a:rPr>
              <a:t>to wait until t1 and t2 finish</a:t>
            </a: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marL="88900" lvl="1" indent="0">
              <a:buNone/>
            </a:pPr>
            <a:endParaRPr lang="en-US" sz="1800" dirty="0">
              <a:solidFill>
                <a:srgbClr val="000000"/>
              </a:solidFill>
            </a:endParaRPr>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48923" y="2309087"/>
            <a:ext cx="6056512" cy="4278094"/>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b="1" dirty="0">
                <a:solidFill>
                  <a:schemeClr val="bg1"/>
                </a:solidFill>
                <a:latin typeface="Consolas" panose="020B0609020204030204" pitchFamily="49" charset="0"/>
              </a:rPr>
              <a:t>from threading import Thread</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b="1" dirty="0">
                <a:solidFill>
                  <a:schemeClr val="bg1"/>
                </a:solidFill>
                <a:latin typeface="Consolas" panose="020B0609020204030204" pitchFamily="49" charset="0"/>
              </a:rPr>
              <a:t>t1</a:t>
            </a:r>
            <a:r>
              <a:rPr lang="en-GB" sz="1600" dirty="0">
                <a:solidFill>
                  <a:schemeClr val="bg1"/>
                </a:solidFill>
                <a:latin typeface="Consolas" panose="020B0609020204030204" pitchFamily="49" charset="0"/>
              </a:rPr>
              <a:t> = Thread(target=c_race, args=("Racer 1", 1.637))</a:t>
            </a:r>
          </a:p>
          <a:p>
            <a:pPr>
              <a:spcBef>
                <a:spcPct val="0"/>
              </a:spcBef>
            </a:pPr>
            <a:r>
              <a:rPr lang="en-GB" sz="1600" b="1" dirty="0">
                <a:solidFill>
                  <a:schemeClr val="bg1"/>
                </a:solidFill>
                <a:latin typeface="Consolas" panose="020B0609020204030204" pitchFamily="49" charset="0"/>
              </a:rPr>
              <a:t>t2</a:t>
            </a:r>
            <a:r>
              <a:rPr lang="en-GB" sz="1600" dirty="0">
                <a:solidFill>
                  <a:schemeClr val="bg1"/>
                </a:solidFill>
                <a:latin typeface="Consolas" panose="020B0609020204030204" pitchFamily="49" charset="0"/>
              </a:rPr>
              <a:t>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b="1" dirty="0">
                <a:solidFill>
                  <a:schemeClr val="bg1"/>
                </a:solidFill>
                <a:latin typeface="Consolas" panose="020B0609020204030204" pitchFamily="49" charset="0"/>
              </a:rPr>
              <a:t>t1.join() </a:t>
            </a:r>
            <a:r>
              <a:rPr lang="en-GB" sz="1600" dirty="0">
                <a:solidFill>
                  <a:schemeClr val="bg1"/>
                </a:solidFill>
                <a:latin typeface="Consolas" panose="020B0609020204030204" pitchFamily="49" charset="0"/>
              </a:rPr>
              <a:t># Main thread waits till t1 and t2 finish</a:t>
            </a:r>
          </a:p>
          <a:p>
            <a:pPr>
              <a:spcBef>
                <a:spcPct val="0"/>
              </a:spcBef>
            </a:pPr>
            <a:r>
              <a:rPr lang="en-GB" sz="1600" b="1"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475728" y="2355387"/>
            <a:ext cx="3076168" cy="2492990"/>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solidFill>
                  <a:srgbClr val="000000"/>
                </a:solidFill>
                <a:latin typeface="Consolas" panose="020B0609020204030204" pitchFamily="49" charset="0"/>
                <a:cs typeface="Courier New"/>
              </a:rPr>
              <a:t>Race starting in 3... 2... 1...</a:t>
            </a:r>
          </a:p>
          <a:p>
            <a:r>
              <a:rPr lang="en-US" sz="1200" b="1" dirty="0">
                <a:solidFill>
                  <a:srgbClr val="000000"/>
                </a:solidFill>
                <a:latin typeface="Consolas" panose="020B0609020204030204" pitchFamily="49" charset="0"/>
                <a:cs typeface="Courier New"/>
              </a:rPr>
              <a:t>Racer 1 - 0m</a:t>
            </a:r>
          </a:p>
          <a:p>
            <a:r>
              <a:rPr lang="en-US" sz="1200" dirty="0">
                <a:solidFill>
                  <a:srgbClr val="000000"/>
                </a:solidFill>
                <a:latin typeface="Consolas" panose="020B0609020204030204" pitchFamily="49" charset="0"/>
                <a:cs typeface="Courier New"/>
              </a:rPr>
              <a:t>Racer 2 - 0m</a:t>
            </a:r>
          </a:p>
          <a:p>
            <a:r>
              <a:rPr lang="en-US" sz="1200" b="1" dirty="0">
                <a:solidFill>
                  <a:srgbClr val="000000"/>
                </a:solidFill>
                <a:latin typeface="Consolas" panose="020B0609020204030204" pitchFamily="49" charset="0"/>
                <a:cs typeface="Courier New"/>
              </a:rPr>
              <a:t>Racer 1 - 100m</a:t>
            </a:r>
          </a:p>
          <a:p>
            <a:r>
              <a:rPr lang="en-US" sz="1200" dirty="0">
                <a:solidFill>
                  <a:srgbClr val="000000"/>
                </a:solidFill>
                <a:latin typeface="Consolas" panose="020B0609020204030204" pitchFamily="49" charset="0"/>
                <a:cs typeface="Courier New"/>
              </a:rPr>
              <a:t>Racer 2 - 100m</a:t>
            </a:r>
          </a:p>
          <a:p>
            <a:r>
              <a:rPr lang="en-US" sz="1200" dirty="0">
                <a:solidFill>
                  <a:srgbClr val="000000"/>
                </a:solidFill>
                <a:latin typeface="Consolas" panose="020B0609020204030204" pitchFamily="49" charset="0"/>
                <a:cs typeface="Courier New"/>
              </a:rPr>
              <a:t>Racer 2 - 200m</a:t>
            </a:r>
          </a:p>
          <a:p>
            <a:r>
              <a:rPr lang="en-US" sz="1200" b="1" dirty="0">
                <a:solidFill>
                  <a:srgbClr val="000000"/>
                </a:solidFill>
                <a:latin typeface="Consolas" panose="020B0609020204030204" pitchFamily="49" charset="0"/>
                <a:cs typeface="Courier New"/>
              </a:rPr>
              <a:t>Racer 1 - 200m</a:t>
            </a:r>
          </a:p>
          <a:p>
            <a:r>
              <a:rPr lang="en-US" sz="1200" b="1" dirty="0">
                <a:solidFill>
                  <a:srgbClr val="000000"/>
                </a:solidFill>
                <a:latin typeface="Consolas" panose="020B0609020204030204" pitchFamily="49" charset="0"/>
                <a:cs typeface="Courier New"/>
              </a:rPr>
              <a:t>Racer 1 - 300m</a:t>
            </a:r>
          </a:p>
          <a:p>
            <a:r>
              <a:rPr lang="en-US" sz="1200" dirty="0">
                <a:solidFill>
                  <a:srgbClr val="000000"/>
                </a:solidFill>
                <a:latin typeface="Consolas" panose="020B0609020204030204" pitchFamily="49" charset="0"/>
                <a:cs typeface="Courier New"/>
              </a:rPr>
              <a:t>Racer 2 - 300m</a:t>
            </a:r>
          </a:p>
          <a:p>
            <a:r>
              <a:rPr lang="en-US" sz="1200" b="1" dirty="0">
                <a:solidFill>
                  <a:srgbClr val="000000"/>
                </a:solidFill>
                <a:latin typeface="Consolas" panose="020B0609020204030204" pitchFamily="49" charset="0"/>
                <a:cs typeface="Courier New"/>
              </a:rPr>
              <a:t>Racer 1 - 400m</a:t>
            </a:r>
          </a:p>
          <a:p>
            <a:r>
              <a:rPr lang="en-US" sz="1200" dirty="0">
                <a:solidFill>
                  <a:srgbClr val="000000"/>
                </a:solidFill>
                <a:latin typeface="Consolas" panose="020B0609020204030204" pitchFamily="49" charset="0"/>
                <a:cs typeface="Courier New"/>
              </a:rPr>
              <a:t>Racer 2 - 400m</a:t>
            </a:r>
          </a:p>
          <a:p>
            <a:r>
              <a:rPr lang="en-US" sz="1200" dirty="0">
                <a:solidFill>
                  <a:srgbClr val="000000"/>
                </a:solidFill>
                <a:latin typeface="Consolas" panose="020B0609020204030204" pitchFamily="49" charset="0"/>
                <a:cs typeface="Courier New"/>
              </a:rPr>
              <a:t>...</a:t>
            </a:r>
          </a:p>
          <a:p>
            <a:r>
              <a:rPr lang="en-US" sz="1200" dirty="0">
                <a:solidFill>
                  <a:srgbClr val="000000"/>
                </a:solidFill>
                <a:latin typeface="Consolas" panose="020B0609020204030204" pitchFamily="49" charset="0"/>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704980"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931273" y="4263912"/>
            <a:ext cx="584465" cy="584465"/>
          </a:xfrm>
          <a:prstGeom prst="rect">
            <a:avLst/>
          </a:prstGeom>
          <a:effectLst/>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223506"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475728" y="4997653"/>
            <a:ext cx="3203056" cy="1169551"/>
          </a:xfrm>
          <a:prstGeom prst="rect">
            <a:avLst/>
          </a:prstGeom>
          <a:solidFill>
            <a:schemeClr val="bg1"/>
          </a:solidFill>
          <a:ln w="9525">
            <a:solidFill>
              <a:schemeClr val="tx1"/>
            </a:solidFill>
            <a:miter lim="800000"/>
            <a:headEnd/>
            <a:tailEnd/>
          </a:ln>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00000"/>
                </a:solidFill>
                <a:latin typeface="+mn-lt"/>
              </a:rPr>
              <a:t>Racer 1 and Racer 2 print messages </a:t>
            </a:r>
          </a:p>
          <a:p>
            <a:pPr>
              <a:spcBef>
                <a:spcPct val="0"/>
              </a:spcBef>
            </a:pPr>
            <a:r>
              <a:rPr lang="en-GB" sz="1400" dirty="0">
                <a:solidFill>
                  <a:srgbClr val="000000"/>
                </a:solidFill>
                <a:latin typeface="+mn-lt"/>
              </a:rPr>
              <a:t>at the same time, causing </a:t>
            </a:r>
            <a:r>
              <a:rPr lang="en-GB" sz="1400" b="1" dirty="0">
                <a:solidFill>
                  <a:srgbClr val="000000"/>
                </a:solidFill>
                <a:latin typeface="+mn-lt"/>
              </a:rPr>
              <a:t>interleaved</a:t>
            </a:r>
            <a:r>
              <a:rPr lang="en-GB" sz="1400" dirty="0">
                <a:solidFill>
                  <a:srgbClr val="000000"/>
                </a:solidFill>
                <a:latin typeface="+mn-lt"/>
              </a:rPr>
              <a:t> </a:t>
            </a:r>
          </a:p>
          <a:p>
            <a:pPr>
              <a:spcBef>
                <a:spcPct val="0"/>
              </a:spcBef>
            </a:pPr>
            <a:r>
              <a:rPr lang="en-GB" sz="1400" dirty="0">
                <a:solidFill>
                  <a:srgbClr val="000000"/>
                </a:solidFill>
                <a:latin typeface="+mn-lt"/>
              </a:rPr>
              <a:t>output that may appear different every</a:t>
            </a:r>
          </a:p>
          <a:p>
            <a:pPr>
              <a:spcBef>
                <a:spcPct val="0"/>
              </a:spcBef>
            </a:pPr>
            <a:r>
              <a:rPr lang="en-GB" sz="1400" dirty="0">
                <a:solidFill>
                  <a:srgbClr val="000000"/>
                </a:solidFill>
                <a:latin typeface="+mn-lt"/>
              </a:rPr>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Synchronisation objects in threading</a:t>
            </a:r>
          </a:p>
        </p:txBody>
      </p:sp>
      <p:sp>
        <p:nvSpPr>
          <p:cNvPr id="15363" name="Rectangle 3"/>
          <p:cNvSpPr>
            <a:spLocks noGrp="1" noChangeArrowheads="1"/>
          </p:cNvSpPr>
          <p:nvPr>
            <p:ph sz="quarter" idx="4"/>
          </p:nvPr>
        </p:nvSpPr>
        <p:spPr/>
        <p:txBody>
          <a:bodyPr>
            <a:noAutofit/>
          </a:bodyPr>
          <a:lstStyle/>
          <a:p>
            <a:pPr marL="0" indent="0">
              <a:spcBef>
                <a:spcPts val="600"/>
              </a:spcBef>
              <a:buNone/>
            </a:pPr>
            <a:r>
              <a:rPr lang="en-GB" b="1" dirty="0">
                <a:solidFill>
                  <a:srgbClr val="000000"/>
                </a:solidFill>
              </a:rPr>
              <a:t>Thread objects for synchronisation:</a:t>
            </a:r>
          </a:p>
          <a:p>
            <a:pPr marL="0" lvl="1" indent="0">
              <a:spcBef>
                <a:spcPts val="600"/>
              </a:spcBef>
              <a:buNone/>
            </a:pPr>
            <a:r>
              <a:rPr lang="en-GB" sz="1800" b="1" dirty="0">
                <a:solidFill>
                  <a:srgbClr val="000000"/>
                </a:solidFill>
              </a:rPr>
              <a:t>Condition</a:t>
            </a:r>
            <a:r>
              <a:rPr lang="en-GB" sz="1800" dirty="0">
                <a:solidFill>
                  <a:srgbClr val="000000"/>
                </a:solidFill>
              </a:rPr>
              <a:t> </a:t>
            </a:r>
            <a:r>
              <a:rPr lang="en-GB" sz="1800" b="1" dirty="0">
                <a:solidFill>
                  <a:srgbClr val="000000"/>
                </a:solidFill>
              </a:rPr>
              <a:t>variables</a:t>
            </a:r>
          </a:p>
          <a:p>
            <a:pPr marL="285750" lvl="2" indent="-285750">
              <a:spcBef>
                <a:spcPts val="600"/>
              </a:spcBef>
            </a:pPr>
            <a:r>
              <a:rPr lang="en-GB" sz="1800" dirty="0">
                <a:solidFill>
                  <a:srgbClr val="000000"/>
                </a:solidFill>
              </a:rPr>
              <a:t>Threads wait for a specific condition before proceeding (e.g.in producer-consumer)</a:t>
            </a:r>
          </a:p>
          <a:p>
            <a:pPr marL="0" lvl="1" indent="0">
              <a:spcBef>
                <a:spcPts val="600"/>
              </a:spcBef>
              <a:buNone/>
            </a:pPr>
            <a:r>
              <a:rPr lang="en-GB" sz="1800" b="1" dirty="0">
                <a:solidFill>
                  <a:srgbClr val="000000"/>
                </a:solidFill>
              </a:rPr>
              <a:t>Events</a:t>
            </a:r>
          </a:p>
          <a:p>
            <a:pPr marL="285750" lvl="2" indent="-285750">
              <a:spcBef>
                <a:spcPts val="600"/>
              </a:spcBef>
            </a:pPr>
            <a:r>
              <a:rPr lang="en-GB" sz="1800" dirty="0">
                <a:solidFill>
                  <a:srgbClr val="000000"/>
                </a:solidFill>
              </a:rPr>
              <a:t>Simple signalling mechanism where one thread sets an event and others wait for it</a:t>
            </a:r>
          </a:p>
          <a:p>
            <a:pPr marL="0" lvl="1" indent="0">
              <a:spcBef>
                <a:spcPts val="600"/>
              </a:spcBef>
              <a:buNone/>
            </a:pPr>
            <a:r>
              <a:rPr lang="en-GB" sz="1800" b="1" dirty="0">
                <a:solidFill>
                  <a:srgbClr val="000000"/>
                </a:solidFill>
              </a:rPr>
              <a:t>Thread local storage</a:t>
            </a:r>
          </a:p>
          <a:p>
            <a:pPr marL="285750" lvl="2" indent="-285750">
              <a:spcBef>
                <a:spcPts val="600"/>
              </a:spcBef>
            </a:pPr>
            <a:r>
              <a:rPr lang="en-GB" sz="1800" dirty="0">
                <a:solidFill>
                  <a:srgbClr val="000000"/>
                </a:solidFill>
              </a:rPr>
              <a:t>Each thread can maintain its own versions of a global variable preventing conflict</a:t>
            </a:r>
          </a:p>
          <a:p>
            <a:pPr marL="0" lvl="1" indent="0">
              <a:spcBef>
                <a:spcPts val="600"/>
              </a:spcBef>
              <a:buNone/>
            </a:pPr>
            <a:r>
              <a:rPr lang="en-GB" sz="1800" b="1" dirty="0">
                <a:solidFill>
                  <a:srgbClr val="000000"/>
                </a:solidFill>
              </a:rPr>
              <a:t>Locks</a:t>
            </a:r>
          </a:p>
          <a:p>
            <a:pPr marL="285750" lvl="2" indent="-285750">
              <a:spcBef>
                <a:spcPts val="600"/>
              </a:spcBef>
            </a:pPr>
            <a:r>
              <a:rPr lang="en-GB" sz="1800" dirty="0">
                <a:solidFill>
                  <a:srgbClr val="000000"/>
                </a:solidFill>
              </a:rPr>
              <a:t>Similar to mutex, concept of ownership so only one thread can access a resource at a time</a:t>
            </a:r>
          </a:p>
          <a:p>
            <a:pPr marL="0" lvl="1" indent="0">
              <a:spcBef>
                <a:spcPts val="600"/>
              </a:spcBef>
              <a:buNone/>
            </a:pPr>
            <a:r>
              <a:rPr lang="en-GB" sz="1800" b="1" dirty="0">
                <a:solidFill>
                  <a:srgbClr val="000000"/>
                </a:solidFill>
              </a:rPr>
              <a:t>Semaphores</a:t>
            </a:r>
          </a:p>
          <a:p>
            <a:pPr marL="285750" lvl="2" indent="-285750">
              <a:spcBef>
                <a:spcPts val="600"/>
              </a:spcBef>
            </a:pPr>
            <a:r>
              <a:rPr lang="en-GB" sz="1800" dirty="0">
                <a:solidFill>
                  <a:srgbClr val="000000"/>
                </a:solidFill>
              </a:rPr>
              <a:t>Allow a limited number of threads to access a resource (e.g., restricting access to </a:t>
            </a:r>
            <a:r>
              <a:rPr lang="en-GB" sz="1800" b="1" dirty="0">
                <a:solidFill>
                  <a:srgbClr val="000000"/>
                </a:solidFill>
              </a:rPr>
              <a:t>3 threads</a:t>
            </a:r>
            <a:r>
              <a:rPr lang="en-GB" sz="1800" dirty="0">
                <a:solidFill>
                  <a:srgbClr val="000000"/>
                </a:solidFill>
              </a:rPr>
              <a:t>)</a:t>
            </a:r>
          </a:p>
          <a:p>
            <a:pPr marL="0" lvl="1" indent="0">
              <a:spcBef>
                <a:spcPts val="600"/>
              </a:spcBef>
              <a:buNone/>
            </a:pPr>
            <a:r>
              <a:rPr lang="en-GB" sz="1800" b="1" dirty="0">
                <a:solidFill>
                  <a:srgbClr val="000000"/>
                </a:solidFill>
              </a:rPr>
              <a:t>Timers</a:t>
            </a:r>
          </a:p>
          <a:p>
            <a:pPr marL="285750" lvl="2" indent="-285750">
              <a:spcBef>
                <a:spcPts val="600"/>
              </a:spcBef>
            </a:pPr>
            <a:r>
              <a:rPr lang="en-GB" sz="1800" dirty="0">
                <a:solidFill>
                  <a:srgbClr val="000000"/>
                </a:solidFill>
              </a:rPr>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366210" y="1747104"/>
            <a:ext cx="6037772" cy="4770537"/>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dirty="0">
                <a:solidFill>
                  <a:schemeClr val="bg1"/>
                </a:solidFill>
                <a:latin typeface="Consolas" panose="020B0609020204030204" pitchFamily="49" charset="0"/>
              </a:rPr>
              <a:t>from threading import Thread,</a:t>
            </a:r>
            <a:r>
              <a:rPr lang="en-GB" sz="1600" b="1" dirty="0">
                <a:solidFill>
                  <a:schemeClr val="bg1"/>
                </a:solidFill>
                <a:latin typeface="Consolas" panose="020B0609020204030204" pitchFamily="49" charset="0"/>
              </a:rPr>
              <a:t> Lock</a:t>
            </a:r>
          </a:p>
          <a:p>
            <a:pPr>
              <a:spcBef>
                <a:spcPct val="0"/>
              </a:spcBef>
            </a:pPr>
            <a:r>
              <a:rPr lang="en-GB" sz="1600" b="1" dirty="0">
                <a:solidFill>
                  <a:schemeClr val="bg1"/>
                </a:solidFill>
                <a:latin typeface="Consolas" panose="020B0609020204030204" pitchFamily="49" charset="0"/>
              </a:rPr>
              <a:t>print_lock = Lock()</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b="1" dirty="0">
                <a:solidFill>
                  <a:schemeClr val="bg1"/>
                </a:solidFill>
                <a:latin typeface="Consolas" panose="020B0609020204030204" pitchFamily="49" charset="0"/>
              </a:rPr>
              <a:t>        with print_lock:</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t1 = Thread(target=c_race, args=("Racer 1", 1.637))</a:t>
            </a:r>
          </a:p>
          <a:p>
            <a:pPr>
              <a:spcBef>
                <a:spcPct val="0"/>
              </a:spcBef>
            </a:pPr>
            <a:r>
              <a:rPr lang="en-GB" sz="1600" dirty="0">
                <a:solidFill>
                  <a:schemeClr val="bg1"/>
                </a:solidFill>
                <a:latin typeface="Consolas" panose="020B0609020204030204" pitchFamily="49" charset="0"/>
              </a:rPr>
              <a:t>t2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dirty="0">
                <a:solidFill>
                  <a:schemeClr val="bg1"/>
                </a:solidFill>
                <a:latin typeface="Consolas" panose="020B0609020204030204" pitchFamily="49" charset="0"/>
              </a:rPr>
              <a:t>t1.join() # Main thread waits till t1 and t2 finish</a:t>
            </a:r>
          </a:p>
          <a:p>
            <a:pPr>
              <a:spcBef>
                <a:spcPct val="0"/>
              </a:spcBef>
            </a:pPr>
            <a:r>
              <a:rPr lang="en-GB" sz="1600"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def c_race(racer, handicap):</a:t>
            </a:r>
          </a:p>
          <a:p>
            <a:pPr>
              <a:spcBef>
                <a:spcPct val="0"/>
              </a:spcBef>
            </a:pPr>
            <a:r>
              <a:rPr lang="en-GB" sz="1400" dirty="0">
                <a:solidFill>
                  <a:schemeClr val="bg1"/>
                </a:solidFill>
                <a:latin typeface="Consolas" panose="020B0609020204030204" pitchFamily="49" charset="0"/>
              </a:rPr>
              <a:t>    for distance in range(0, 1001, 100):</a:t>
            </a:r>
          </a:p>
          <a:p>
            <a:pPr>
              <a:spcBef>
                <a:spcPct val="0"/>
              </a:spcBef>
            </a:pPr>
            <a:r>
              <a:rPr lang="en-GB" sz="1400" b="1" dirty="0">
                <a:solidFill>
                  <a:schemeClr val="bg1"/>
                </a:solidFill>
                <a:latin typeface="Consolas" panose="020B0609020204030204" pitchFamily="49" charset="0"/>
              </a:rPr>
              <a:t>        print_lock.acquire()</a:t>
            </a:r>
          </a:p>
          <a:p>
            <a:pPr>
              <a:spcBef>
                <a:spcPct val="0"/>
              </a:spcBef>
            </a:pPr>
            <a:r>
              <a:rPr lang="en-GB" sz="1400" dirty="0">
                <a:solidFill>
                  <a:schemeClr val="bg1"/>
                </a:solidFill>
                <a:latin typeface="Consolas" panose="020B0609020204030204" pitchFamily="49" charset="0"/>
              </a:rPr>
              <a:t>        try:</a:t>
            </a:r>
          </a:p>
          <a:p>
            <a:pPr>
              <a:spcBef>
                <a:spcPct val="0"/>
              </a:spcBef>
            </a:pPr>
            <a:r>
              <a:rPr lang="en-GB" sz="1400" dirty="0">
                <a:solidFill>
                  <a:schemeClr val="bg1"/>
                </a:solidFill>
                <a:latin typeface="Consolas" panose="020B0609020204030204" pitchFamily="49" charset="0"/>
              </a:rPr>
              <a:t>            print(f"{racer} - {distance}m")</a:t>
            </a:r>
          </a:p>
          <a:p>
            <a:pPr>
              <a:spcBef>
                <a:spcPct val="0"/>
              </a:spcBef>
            </a:pPr>
            <a:r>
              <a:rPr lang="en-GB" sz="1400" dirty="0">
                <a:solidFill>
                  <a:schemeClr val="bg1"/>
                </a:solidFill>
                <a:latin typeface="Consolas" panose="020B0609020204030204" pitchFamily="49" charset="0"/>
              </a:rPr>
              <a:t>        finally:</a:t>
            </a:r>
          </a:p>
          <a:p>
            <a:pPr>
              <a:spcBef>
                <a:spcPct val="0"/>
              </a:spcBef>
            </a:pPr>
            <a:r>
              <a:rPr lang="en-GB" sz="1400" b="1" dirty="0">
                <a:solidFill>
                  <a:schemeClr val="bg1"/>
                </a:solidFill>
                <a:latin typeface="Consolas" panose="020B0609020204030204" pitchFamily="49" charset="0"/>
              </a:rPr>
              <a:t>            print_lock.release()</a:t>
            </a:r>
          </a:p>
          <a:p>
            <a:pPr>
              <a:spcBef>
                <a:spcPct val="0"/>
              </a:spcBef>
            </a:pPr>
            <a:r>
              <a:rPr lang="en-GB" sz="1400" dirty="0">
                <a:solidFill>
                  <a:schemeClr val="bg1"/>
                </a:solidFill>
                <a:latin typeface="Consolas" panose="020B0609020204030204" pitchFamily="49" charset="0"/>
              </a:rPr>
              <a:t>        time.sleep(handicap)</a:t>
            </a:r>
          </a:p>
          <a:p>
            <a:pPr>
              <a:spcBef>
                <a:spcPct val="0"/>
              </a:spcBef>
            </a:pPr>
            <a:r>
              <a:rPr lang="en-GB" sz="1400" dirty="0">
                <a:solidFill>
                  <a:schemeClr val="bg1"/>
                </a:solidFill>
                <a:latin typeface="Consolas" panose="020B06090202040302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Figtree" pitchFamily="2" charset="0"/>
              </a:rPr>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a:effectLst/>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a:effectLst/>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Global Interpreter Lock - GIL</a:t>
            </a:r>
          </a:p>
        </p:txBody>
      </p:sp>
      <p:sp>
        <p:nvSpPr>
          <p:cNvPr id="17411" name="Rectangle 3"/>
          <p:cNvSpPr>
            <a:spLocks noGrp="1" noChangeArrowheads="1"/>
          </p:cNvSpPr>
          <p:nvPr>
            <p:ph sz="quarter" idx="4"/>
          </p:nvPr>
        </p:nvSpPr>
        <p:spPr>
          <a:xfrm>
            <a:off x="443922" y="1377623"/>
            <a:ext cx="11303578" cy="4348715"/>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12"/>
          </p:nvPr>
        </p:nvSpPr>
        <p:spPr/>
        <p:txBody>
          <a:bodyPr/>
          <a:lstStyle/>
          <a:p>
            <a:fld id="{EF892D59-8F09-EF4B-AD6D-DA609442F868}" type="slidenum">
              <a:rPr lang="en-GB" smtClean="0"/>
              <a:pPr/>
              <a:t>19</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101" name="Rectangle 5"/>
          <p:cNvSpPr>
            <a:spLocks noGrp="1" noChangeArrowheads="1"/>
          </p:cNvSpPr>
          <p:nvPr>
            <p:ph type="body" sz="quarter" idx="13"/>
          </p:nvPr>
        </p:nvSpPr>
        <p:spPr/>
        <p:txBody>
          <a:bodyPr/>
          <a:lstStyle/>
          <a:p>
            <a:pPr>
              <a:spcBef>
                <a:spcPts val="600"/>
              </a:spcBef>
            </a:pPr>
            <a:r>
              <a:rPr lang="en-GB" sz="1600" dirty="0"/>
              <a:t>By the end of this chapter, learners will be able to:</a:t>
            </a:r>
          </a:p>
          <a:p>
            <a:pPr marL="285750" indent="-285750">
              <a:spcBef>
                <a:spcPts val="600"/>
              </a:spcBef>
              <a:buFont typeface="Arial" panose="020B0604020202020204" pitchFamily="34" charset="0"/>
              <a:buChar char="•"/>
            </a:pPr>
            <a:r>
              <a:rPr lang="en-GB" sz="1600" dirty="0"/>
              <a:t>Multiprocessing vs Multi-Threading</a:t>
            </a:r>
          </a:p>
          <a:p>
            <a:pPr marL="285750" indent="-285750">
              <a:spcBef>
                <a:spcPts val="600"/>
              </a:spcBef>
              <a:buFont typeface="Arial" panose="020B0604020202020204" pitchFamily="34" charset="0"/>
              <a:buChar char="•"/>
            </a:pPr>
            <a:r>
              <a:rPr lang="en-GB" sz="1600" dirty="0"/>
              <a:t>Getting started</a:t>
            </a:r>
          </a:p>
          <a:p>
            <a:pPr marL="285750" indent="-285750">
              <a:spcBef>
                <a:spcPts val="600"/>
              </a:spcBef>
              <a:buFont typeface="Arial" panose="020B0604020202020204" pitchFamily="34" charset="0"/>
              <a:buChar char="•"/>
            </a:pPr>
            <a:r>
              <a:rPr lang="en-GB" sz="1600" dirty="0"/>
              <a:t>Multiprocessing -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Examples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Multiprocessing - using subprocess</a:t>
            </a:r>
          </a:p>
          <a:p>
            <a:pPr marL="285750" indent="-285750">
              <a:spcBef>
                <a:spcPts val="600"/>
              </a:spcBef>
              <a:buFont typeface="Arial" panose="020B0604020202020204" pitchFamily="34" charset="0"/>
              <a:buChar char="•"/>
            </a:pPr>
            <a:r>
              <a:rPr lang="en-GB" sz="1600" dirty="0"/>
              <a:t>Examples using subprocess</a:t>
            </a:r>
          </a:p>
          <a:p>
            <a:pPr marL="285750" indent="-285750">
              <a:spcBef>
                <a:spcPts val="600"/>
              </a:spcBef>
              <a:buFont typeface="Arial" panose="020B0604020202020204" pitchFamily="34" charset="0"/>
              <a:buChar char="•"/>
            </a:pPr>
            <a:r>
              <a:rPr lang="en-GB" sz="1600" dirty="0"/>
              <a:t>Subprocess – stdin, </a:t>
            </a:r>
            <a:r>
              <a:rPr lang="en-GB" sz="1600" dirty="0" err="1"/>
              <a:t>stdout</a:t>
            </a:r>
            <a:r>
              <a:rPr lang="en-GB" sz="1600" dirty="0"/>
              <a:t> and stderr</a:t>
            </a:r>
          </a:p>
          <a:p>
            <a:pPr marL="285750" indent="-285750">
              <a:spcBef>
                <a:spcPts val="600"/>
              </a:spcBef>
              <a:buFont typeface="Arial" panose="020B0604020202020204" pitchFamily="34" charset="0"/>
              <a:buChar char="•"/>
            </a:pPr>
            <a:r>
              <a:rPr lang="en-GB" sz="1600" dirty="0"/>
              <a:t>Subprocess - Pipelines </a:t>
            </a:r>
          </a:p>
          <a:p>
            <a:pPr marL="285750" indent="-285750">
              <a:spcBef>
                <a:spcPts val="600"/>
              </a:spcBef>
              <a:buFont typeface="Arial" panose="020B0604020202020204" pitchFamily="34" charset="0"/>
              <a:buChar char="•"/>
            </a:pPr>
            <a:r>
              <a:rPr lang="en-GB" sz="1600" dirty="0"/>
              <a:t>Multi-threading – the basics</a:t>
            </a:r>
          </a:p>
          <a:p>
            <a:pPr marL="285750" indent="-285750">
              <a:spcBef>
                <a:spcPts val="600"/>
              </a:spcBef>
              <a:buFont typeface="Arial" panose="020B0604020202020204" pitchFamily="34" charset="0"/>
              <a:buChar char="•"/>
            </a:pPr>
            <a:r>
              <a:rPr lang="en-GB" sz="1600" dirty="0"/>
              <a:t>Examples using threading</a:t>
            </a:r>
          </a:p>
          <a:p>
            <a:pPr marL="285750" indent="-285750">
              <a:spcBef>
                <a:spcPts val="600"/>
              </a:spcBef>
              <a:buFont typeface="Arial" panose="020B0604020202020204" pitchFamily="34" charset="0"/>
              <a:buChar char="•"/>
            </a:pPr>
            <a:r>
              <a:rPr lang="en-GB" sz="1600" dirty="0"/>
              <a:t>Using the multiprocessing module</a:t>
            </a:r>
          </a:p>
          <a:p>
            <a:pPr marL="285750" indent="-285750">
              <a:spcBef>
                <a:spcPts val="600"/>
              </a:spcBef>
              <a:buFont typeface="Arial" panose="020B0604020202020204" pitchFamily="34" charset="0"/>
              <a:buChar char="•"/>
            </a:pPr>
            <a:r>
              <a:rPr lang="en-GB" sz="1600" dirty="0"/>
              <a:t>Queue objects</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Using the multiprocessing module</a:t>
            </a:r>
          </a:p>
        </p:txBody>
      </p:sp>
      <p:sp>
        <p:nvSpPr>
          <p:cNvPr id="18435" name="Rectangle 3"/>
          <p:cNvSpPr>
            <a:spLocks noGrp="1" noChangeArrowheads="1"/>
          </p:cNvSpPr>
          <p:nvPr>
            <p:ph sz="quarter" idx="4"/>
          </p:nvPr>
        </p:nvSpPr>
        <p:spPr>
          <a:xfrm>
            <a:off x="443922" y="1254642"/>
            <a:ext cx="11303578" cy="4348715"/>
          </a:xfrm>
        </p:spPr>
        <p:txBody>
          <a:bodyPr/>
          <a:lstStyle/>
          <a:p>
            <a:pPr marL="0" indent="0">
              <a:buNone/>
            </a:pPr>
            <a:r>
              <a:rPr lang="en-GB" b="1" dirty="0">
                <a:solidFill>
                  <a:srgbClr val="0D0D0D"/>
                </a:solidFill>
              </a:rPr>
              <a:t>Uses processes rather than threads.</a:t>
            </a:r>
          </a:p>
          <a:p>
            <a:pPr marL="285750" lvl="1" indent="-285750"/>
            <a:r>
              <a:rPr lang="en-GB" sz="1800" dirty="0">
                <a:solidFill>
                  <a:srgbClr val="0D0D0D"/>
                </a:solidFill>
              </a:rPr>
              <a:t>Default number of processes is one for each core.</a:t>
            </a:r>
          </a:p>
          <a:p>
            <a:pPr marL="285750" lvl="1" indent="-285750"/>
            <a:r>
              <a:rPr lang="en-GB" sz="1800" dirty="0">
                <a:solidFill>
                  <a:srgbClr val="0D0D0D"/>
                </a:solidFill>
              </a:rPr>
              <a:t>Also supports process pools, and processes across systems.</a:t>
            </a:r>
          </a:p>
          <a:p>
            <a:pPr marL="285750" lvl="1" indent="-285750"/>
            <a:r>
              <a:rPr lang="en-GB" sz="1800" dirty="0">
                <a:solidFill>
                  <a:srgbClr val="0D0D0D"/>
                </a:solidFill>
              </a:rPr>
              <a:t>Pipes and queues for synchronised communication.</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
        <p:nvSpPr>
          <p:cNvPr id="18436" name="Text Box 5"/>
          <p:cNvSpPr txBox="1">
            <a:spLocks noChangeArrowheads="1"/>
          </p:cNvSpPr>
          <p:nvPr/>
        </p:nvSpPr>
        <p:spPr bwMode="auto">
          <a:xfrm>
            <a:off x="894355" y="2583488"/>
            <a:ext cx="6154627" cy="4185761"/>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import time</a:t>
            </a:r>
          </a:p>
          <a:p>
            <a:pPr>
              <a:spcBef>
                <a:spcPct val="0"/>
              </a:spcBef>
            </a:pPr>
            <a:r>
              <a:rPr lang="en-GB" sz="1400" dirty="0">
                <a:solidFill>
                  <a:schemeClr val="bg1"/>
                </a:solidFill>
                <a:latin typeface="Consolas" panose="020B0609020204030204" pitchFamily="49" charset="0"/>
              </a:rPr>
              <a:t>import random</a:t>
            </a:r>
          </a:p>
          <a:p>
            <a:pPr>
              <a:spcBef>
                <a:spcPct val="0"/>
              </a:spcBef>
            </a:pPr>
            <a:r>
              <a:rPr lang="en-GB" sz="1400" b="1" dirty="0">
                <a:solidFill>
                  <a:schemeClr val="bg1"/>
                </a:solidFill>
                <a:latin typeface="Consolas" panose="020B0609020204030204" pitchFamily="49" charset="0"/>
              </a:rPr>
              <a:t>from multiprocessing import Process</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def do_task(task):</a:t>
            </a:r>
          </a:p>
          <a:p>
            <a:pPr>
              <a:spcBef>
                <a:spcPct val="0"/>
              </a:spcBef>
            </a:pPr>
            <a:r>
              <a:rPr lang="en-GB" sz="1400" dirty="0">
                <a:solidFill>
                  <a:schemeClr val="bg1"/>
                </a:solidFill>
                <a:latin typeface="Consolas" panose="020B0609020204030204" pitchFamily="49" charset="0"/>
              </a:rPr>
              <a:t>    sleep_time = random.uniform(1, 5)  # Random sleep 1-5s</a:t>
            </a:r>
          </a:p>
          <a:p>
            <a:pPr>
              <a:spcBef>
                <a:spcPct val="0"/>
              </a:spcBef>
            </a:pPr>
            <a:r>
              <a:rPr lang="en-GB" sz="1400" dirty="0">
                <a:solidFill>
                  <a:schemeClr val="bg1"/>
                </a:solidFill>
                <a:latin typeface="Consolas" panose="020B0609020204030204" pitchFamily="49" charset="0"/>
              </a:rPr>
              <a:t>    print(f"{task} starting.. (Sleep: {sleep_time:.2f}s)")</a:t>
            </a:r>
          </a:p>
          <a:p>
            <a:pPr>
              <a:spcBef>
                <a:spcPct val="0"/>
              </a:spcBef>
            </a:pPr>
            <a:r>
              <a:rPr lang="en-GB" sz="1400" dirty="0">
                <a:solidFill>
                  <a:schemeClr val="bg1"/>
                </a:solidFill>
                <a:latin typeface="Consolas" panose="020B0609020204030204" pitchFamily="49" charset="0"/>
              </a:rPr>
              <a:t>    time.sleep(sleep_time)</a:t>
            </a:r>
          </a:p>
          <a:p>
            <a:pPr>
              <a:spcBef>
                <a:spcPct val="0"/>
              </a:spcBef>
            </a:pPr>
            <a:r>
              <a:rPr lang="en-GB" sz="1400" dirty="0">
                <a:solidFill>
                  <a:schemeClr val="bg1"/>
                </a:solidFill>
                <a:latin typeface="Consolas" panose="020B0609020204030204" pitchFamily="49" charset="0"/>
              </a:rPr>
              <a:t>    print(f"{task} finished.")</a:t>
            </a:r>
          </a:p>
          <a:p>
            <a:pPr>
              <a:spcBef>
                <a:spcPct val="0"/>
              </a:spcBef>
            </a:pPr>
            <a:r>
              <a:rPr lang="en-GB" sz="1400" dirty="0">
                <a:solidFill>
                  <a:schemeClr val="bg1"/>
                </a:solidFill>
                <a:latin typeface="Consolas" panose="020B0609020204030204" pitchFamily="49" charset="0"/>
              </a:rPr>
              <a:t> </a:t>
            </a:r>
          </a:p>
          <a:p>
            <a:pPr>
              <a:spcBef>
                <a:spcPct val="0"/>
              </a:spcBef>
            </a:pPr>
            <a:r>
              <a:rPr lang="en-GB" sz="1400" dirty="0">
                <a:solidFill>
                  <a:schemeClr val="bg1"/>
                </a:solidFill>
                <a:latin typeface="Consolas" panose="020B0609020204030204" pitchFamily="49" charset="0"/>
              </a:rPr>
              <a:t>if __name__ == </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__main__</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    p1 = </a:t>
            </a:r>
            <a:r>
              <a:rPr lang="en-GB" sz="1400" b="1" dirty="0">
                <a:solidFill>
                  <a:schemeClr val="bg1"/>
                </a:solidFill>
                <a:latin typeface="Consolas" panose="020B0609020204030204" pitchFamily="49" charset="0"/>
              </a:rPr>
              <a:t>Process(target=do_task, args=("Filter Logs",))</a:t>
            </a:r>
          </a:p>
          <a:p>
            <a:pPr>
              <a:spcBef>
                <a:spcPct val="0"/>
              </a:spcBef>
            </a:pPr>
            <a:r>
              <a:rPr lang="en-GB" sz="1400" dirty="0">
                <a:solidFill>
                  <a:schemeClr val="bg1"/>
                </a:solidFill>
                <a:latin typeface="Consolas" panose="020B0609020204030204" pitchFamily="49" charset="0"/>
              </a:rPr>
              <a:t>    p2 = </a:t>
            </a:r>
            <a:r>
              <a:rPr lang="en-GB" sz="1400" b="1" dirty="0">
                <a:solidFill>
                  <a:schemeClr val="bg1"/>
                </a:solidFill>
                <a:latin typeface="Consolas" panose="020B0609020204030204" pitchFamily="49" charset="0"/>
              </a:rPr>
              <a:t>Process(target=do_task, args=("Update DB",))</a:t>
            </a:r>
          </a:p>
          <a:p>
            <a:pPr>
              <a:spcBef>
                <a:spcPct val="0"/>
              </a:spcBef>
            </a:pPr>
            <a:r>
              <a:rPr lang="en-GB" sz="1400" b="1" dirty="0">
                <a:solidFill>
                  <a:schemeClr val="bg1"/>
                </a:solidFill>
                <a:latin typeface="Consolas" panose="020B0609020204030204" pitchFamily="49" charset="0"/>
              </a:rPr>
              <a:t>    p1.start() </a:t>
            </a:r>
            <a:r>
              <a:rPr lang="en-GB" sz="1400" dirty="0">
                <a:solidFill>
                  <a:schemeClr val="bg1"/>
                </a:solidFill>
                <a:latin typeface="Consolas" panose="020B0609020204030204" pitchFamily="49" charset="0"/>
              </a:rPr>
              <a:t># Start child processes</a:t>
            </a:r>
          </a:p>
          <a:p>
            <a:pPr>
              <a:spcBef>
                <a:spcPct val="0"/>
              </a:spcBef>
            </a:pPr>
            <a:r>
              <a:rPr lang="en-GB" sz="1400" b="1" dirty="0">
                <a:solidFill>
                  <a:schemeClr val="bg1"/>
                </a:solidFill>
                <a:latin typeface="Consolas" panose="020B0609020204030204" pitchFamily="49" charset="0"/>
              </a:rPr>
              <a:t>    p2.start()</a:t>
            </a:r>
          </a:p>
          <a:p>
            <a:pPr>
              <a:spcBef>
                <a:spcPct val="0"/>
              </a:spcBef>
            </a:pPr>
            <a:r>
              <a:rPr lang="en-GB" sz="1400" dirty="0">
                <a:solidFill>
                  <a:schemeClr val="bg1"/>
                </a:solidFill>
                <a:latin typeface="Consolas" panose="020B0609020204030204" pitchFamily="49" charset="0"/>
              </a:rPr>
              <a:t>    print("Main process continues to run...")</a:t>
            </a:r>
          </a:p>
          <a:p>
            <a:pPr>
              <a:spcBef>
                <a:spcPct val="0"/>
              </a:spcBef>
            </a:pPr>
            <a:r>
              <a:rPr lang="en-GB" sz="1400" b="1" dirty="0">
                <a:solidFill>
                  <a:schemeClr val="bg1"/>
                </a:solidFill>
                <a:latin typeface="Consolas" panose="020B0609020204030204" pitchFamily="49" charset="0"/>
              </a:rPr>
              <a:t>    p1.join()</a:t>
            </a:r>
            <a:r>
              <a:rPr lang="en-GB" sz="1400" dirty="0">
                <a:solidFill>
                  <a:schemeClr val="bg1"/>
                </a:solidFill>
                <a:latin typeface="Consolas" panose="020B0609020204030204" pitchFamily="49" charset="0"/>
              </a:rPr>
              <a:t> # Wait for child procs to complete</a:t>
            </a:r>
            <a:endParaRPr lang="en-GB" sz="1400" b="1" dirty="0">
              <a:solidFill>
                <a:schemeClr val="bg1"/>
              </a:solidFill>
              <a:latin typeface="Consolas" panose="020B0609020204030204" pitchFamily="49" charset="0"/>
            </a:endParaRPr>
          </a:p>
          <a:p>
            <a:pPr>
              <a:spcBef>
                <a:spcPct val="0"/>
              </a:spcBef>
            </a:pPr>
            <a:r>
              <a:rPr lang="en-GB" sz="1400" b="1" dirty="0">
                <a:solidFill>
                  <a:schemeClr val="bg1"/>
                </a:solidFill>
                <a:latin typeface="Consolas" panose="020B0609020204030204" pitchFamily="49" charset="0"/>
              </a:rPr>
              <a:t>    p2.join() </a:t>
            </a:r>
          </a:p>
          <a:p>
            <a:pPr>
              <a:spcBef>
                <a:spcPct val="0"/>
              </a:spcBef>
            </a:pPr>
            <a:r>
              <a:rPr lang="en-GB" sz="1400" b="1" dirty="0">
                <a:solidFill>
                  <a:schemeClr val="bg1"/>
                </a:solidFill>
                <a:latin typeface="Consolas" panose="020B0609020204030204" pitchFamily="49" charset="0"/>
              </a:rPr>
              <a:t>    </a:t>
            </a:r>
            <a:r>
              <a:rPr lang="en-GB" sz="1400" dirty="0">
                <a:solidFill>
                  <a:schemeClr val="bg1"/>
                </a:solidFill>
                <a:latin typeface="Consolas" panose="020B0609020204030204" pitchFamily="49" charset="0"/>
              </a:rPr>
              <a:t>print("All processes finished.")</a:t>
            </a:r>
          </a:p>
        </p:txBody>
      </p:sp>
      <p:sp>
        <p:nvSpPr>
          <p:cNvPr id="18437" name="Text Box 6"/>
          <p:cNvSpPr txBox="1">
            <a:spLocks noChangeArrowheads="1"/>
          </p:cNvSpPr>
          <p:nvPr/>
        </p:nvSpPr>
        <p:spPr bwMode="auto">
          <a:xfrm>
            <a:off x="7057135" y="5358119"/>
            <a:ext cx="4158511" cy="1384995"/>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D0D0D"/>
                </a:solidFill>
                <a:latin typeface="Courier New" panose="02070309020205020404" pitchFamily="49" charset="0"/>
              </a:rPr>
              <a:t>Main process continues to run...</a:t>
            </a:r>
          </a:p>
          <a:p>
            <a:pPr>
              <a:spcBef>
                <a:spcPct val="0"/>
              </a:spcBef>
            </a:pPr>
            <a:r>
              <a:rPr lang="en-GB" sz="1400" dirty="0">
                <a:solidFill>
                  <a:srgbClr val="0D0D0D"/>
                </a:solidFill>
                <a:latin typeface="Courier New" panose="02070309020205020404" pitchFamily="49" charset="0"/>
              </a:rPr>
              <a:t>Filter Logs starting.. (Sleep: 4.01s)</a:t>
            </a:r>
          </a:p>
          <a:p>
            <a:pPr>
              <a:spcBef>
                <a:spcPct val="0"/>
              </a:spcBef>
            </a:pPr>
            <a:r>
              <a:rPr lang="en-GB" sz="1400" dirty="0">
                <a:solidFill>
                  <a:srgbClr val="0D0D0D"/>
                </a:solidFill>
                <a:latin typeface="Courier New" panose="02070309020205020404" pitchFamily="49" charset="0"/>
              </a:rPr>
              <a:t>Update DB starting.. (Sleep: 2.90s)</a:t>
            </a:r>
          </a:p>
          <a:p>
            <a:pPr>
              <a:spcBef>
                <a:spcPct val="0"/>
              </a:spcBef>
            </a:pPr>
            <a:r>
              <a:rPr lang="en-GB" sz="1400" dirty="0">
                <a:solidFill>
                  <a:srgbClr val="0D0D0D"/>
                </a:solidFill>
                <a:latin typeface="Courier New" panose="02070309020205020404" pitchFamily="49" charset="0"/>
              </a:rPr>
              <a:t>Update DB finished.</a:t>
            </a:r>
          </a:p>
          <a:p>
            <a:pPr>
              <a:spcBef>
                <a:spcPct val="0"/>
              </a:spcBef>
            </a:pPr>
            <a:r>
              <a:rPr lang="en-GB" sz="1400" dirty="0">
                <a:solidFill>
                  <a:srgbClr val="0D0D0D"/>
                </a:solidFill>
                <a:latin typeface="Courier New" panose="02070309020205020404" pitchFamily="49" charset="0"/>
              </a:rPr>
              <a:t>Filter Logs finished.</a:t>
            </a:r>
          </a:p>
          <a:p>
            <a:pPr>
              <a:spcBef>
                <a:spcPct val="0"/>
              </a:spcBef>
            </a:pPr>
            <a:r>
              <a:rPr lang="en-GB" sz="1400" dirty="0">
                <a:solidFill>
                  <a:srgbClr val="0D0D0D"/>
                </a:solidFill>
                <a:latin typeface="Courier New" panose="02070309020205020404" pitchFamily="49" charset="0"/>
              </a:rPr>
              <a:t>All processes finished.</a:t>
            </a:r>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651742" y="4582024"/>
            <a:ext cx="1062498" cy="221113"/>
          </a:xfrm>
          <a:prstGeom prst="line">
            <a:avLst/>
          </a:prstGeom>
          <a:noFill/>
          <a:ln w="38100">
            <a:solidFill>
              <a:schemeClr val="accent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41C45555-96FD-59AC-8A8C-109FFDADC65C}"/>
              </a:ext>
            </a:extLst>
          </p:cNvPr>
          <p:cNvSpPr txBox="1"/>
          <p:nvPr/>
        </p:nvSpPr>
        <p:spPr>
          <a:xfrm>
            <a:off x="4714240" y="4218362"/>
            <a:ext cx="3584897" cy="584775"/>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spcBef>
                <a:spcPct val="0"/>
              </a:spcBef>
            </a:pPr>
            <a:r>
              <a:rPr lang="en-GB" sz="1600" dirty="0">
                <a:latin typeface="Figtree" pitchFamily="2" charset="0"/>
              </a:rPr>
              <a:t>Namespace trick required as script is re-executed for child processes</a:t>
            </a:r>
          </a:p>
        </p:txBody>
      </p:sp>
      <p:sp>
        <p:nvSpPr>
          <p:cNvPr id="4" name="Rectangle: Rounded Corners 3">
            <a:extLst>
              <a:ext uri="{FF2B5EF4-FFF2-40B4-BE49-F238E27FC236}">
                <a16:creationId xmlns:a16="http://schemas.microsoft.com/office/drawing/2014/main" id="{D016FB27-7767-83C8-08D2-7786E92C21FD}"/>
              </a:ext>
            </a:extLst>
          </p:cNvPr>
          <p:cNvSpPr/>
          <p:nvPr/>
        </p:nvSpPr>
        <p:spPr>
          <a:xfrm>
            <a:off x="941674" y="4710085"/>
            <a:ext cx="2662749"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80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Queue objects</a:t>
            </a:r>
          </a:p>
        </p:txBody>
      </p:sp>
      <p:sp>
        <p:nvSpPr>
          <p:cNvPr id="19459" name="Rectangle 3"/>
          <p:cNvSpPr>
            <a:spLocks noGrp="1" noChangeArrowheads="1"/>
          </p:cNvSpPr>
          <p:nvPr>
            <p:ph sz="quarter" idx="4"/>
          </p:nvPr>
        </p:nvSpPr>
        <p:spPr/>
        <p:txBody>
          <a:bodyPr/>
          <a:lstStyle/>
          <a:p>
            <a:pPr marL="0" indent="0">
              <a:buNone/>
            </a:pPr>
            <a:r>
              <a:rPr lang="en-GB" b="1" dirty="0">
                <a:solidFill>
                  <a:srgbClr val="0D0D0D"/>
                </a:solidFill>
              </a:rPr>
              <a:t>Used by threads and multiprocessing.</a:t>
            </a:r>
          </a:p>
          <a:p>
            <a:pPr marL="285750" lvl="1" indent="-285750"/>
            <a:r>
              <a:rPr lang="en-GB" sz="1800" dirty="0">
                <a:solidFill>
                  <a:srgbClr val="0D0D0D"/>
                </a:solidFill>
              </a:rPr>
              <a:t>Provides a serialised method of communication.</a:t>
            </a:r>
          </a:p>
          <a:p>
            <a:pPr marL="285750" lvl="1" indent="-285750"/>
            <a:r>
              <a:rPr lang="en-GB" sz="1800" dirty="0">
                <a:solidFill>
                  <a:srgbClr val="0D0D0D"/>
                </a:solidFill>
              </a:rPr>
              <a:t>multiprocessing also supports JoinableQueue.</a:t>
            </a:r>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19460" name="Text Box 4"/>
          <p:cNvSpPr txBox="1">
            <a:spLocks noChangeArrowheads="1"/>
          </p:cNvSpPr>
          <p:nvPr/>
        </p:nvSpPr>
        <p:spPr bwMode="auto">
          <a:xfrm>
            <a:off x="6372240" y="1197654"/>
            <a:ext cx="5677303" cy="5478423"/>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from multiprocessing import Process, </a:t>
            </a:r>
            <a:r>
              <a:rPr lang="en-GB" sz="1400" b="1" dirty="0">
                <a:solidFill>
                  <a:schemeClr val="bg1"/>
                </a:solidFill>
                <a:latin typeface="Consolas" panose="020B0609020204030204" pitchFamily="49" charset="0"/>
                <a:cs typeface="Courier New" panose="02070309020205020404" pitchFamily="49" charset="0"/>
              </a:rPr>
              <a:t>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import os</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def my_func(queue, id):</a:t>
            </a:r>
          </a:p>
          <a:p>
            <a:pPr>
              <a:spcBef>
                <a:spcPct val="0"/>
              </a:spcBef>
            </a:pPr>
            <a:r>
              <a:rPr lang="en-GB" sz="1400" dirty="0">
                <a:solidFill>
                  <a:schemeClr val="bg1"/>
                </a:solidFill>
                <a:latin typeface="Consolas" panose="020B0609020204030204" pitchFamily="49" charset="0"/>
                <a:cs typeface="Courier New" panose="02070309020205020404" pitchFamily="49" charset="0"/>
              </a:rPr>
              <a:t>    while True:</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word = queue.get()</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word =="END": break</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len(word) == 7:</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print(os.getpid(), ":", word)</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 = 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 = Process(target=my_func, args=(queue, "1"))</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 = Process(target=my_func, args=(queue, "2"))</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p1.start()</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p2.start()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    for line in open(r"c:\labs\words", mode="rt"):</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queue.put(line.rstrip(</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\n</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print("All done")</a:t>
            </a:r>
          </a:p>
        </p:txBody>
      </p:sp>
      <p:sp>
        <p:nvSpPr>
          <p:cNvPr id="19462" name="Line 7"/>
          <p:cNvSpPr>
            <a:spLocks noChangeShapeType="1"/>
          </p:cNvSpPr>
          <p:nvPr/>
        </p:nvSpPr>
        <p:spPr bwMode="auto">
          <a:xfrm flipH="1" flipV="1">
            <a:off x="9068805" y="2423160"/>
            <a:ext cx="1063592" cy="121"/>
          </a:xfrm>
          <a:prstGeom prst="line">
            <a:avLst/>
          </a:prstGeom>
          <a:noFill/>
          <a:ln w="28575">
            <a:solidFill>
              <a:schemeClr val="accent1">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675459" cy="181588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nsolas" panose="020B0609020204030204" pitchFamily="49" charset="0"/>
              </a:rPr>
              <a:t>23312 : abandon</a:t>
            </a:r>
          </a:p>
          <a:p>
            <a:pPr>
              <a:spcBef>
                <a:spcPct val="0"/>
              </a:spcBef>
            </a:pPr>
            <a:r>
              <a:rPr lang="en-GB" sz="1400" dirty="0">
                <a:latin typeface="Consolas" panose="020B0609020204030204" pitchFamily="49" charset="0"/>
              </a:rPr>
              <a:t>23312 : abashed</a:t>
            </a:r>
          </a:p>
          <a:p>
            <a:pPr>
              <a:spcBef>
                <a:spcPct val="0"/>
              </a:spcBef>
            </a:pPr>
            <a:r>
              <a:rPr lang="en-GB" sz="1400" dirty="0">
                <a:latin typeface="Consolas" panose="020B0609020204030204" pitchFamily="49" charset="0"/>
              </a:rPr>
              <a:t>23312 : abashes</a:t>
            </a:r>
          </a:p>
          <a:p>
            <a:pPr>
              <a:spcBef>
                <a:spcPct val="0"/>
              </a:spcBef>
            </a:pPr>
            <a:r>
              <a:rPr lang="en-GB" sz="1400" dirty="0">
                <a:latin typeface="Consolas" panose="020B0609020204030204" pitchFamily="49" charset="0"/>
              </a:rPr>
              <a:t>4580 : abasing</a:t>
            </a:r>
          </a:p>
          <a:p>
            <a:pPr>
              <a:spcBef>
                <a:spcPct val="0"/>
              </a:spcBef>
            </a:pPr>
            <a:r>
              <a:rPr lang="en-GB" sz="1400" dirty="0">
                <a:latin typeface="Consolas" panose="020B0609020204030204" pitchFamily="49" charset="0"/>
              </a:rPr>
              <a:t>23312 : abating</a:t>
            </a:r>
          </a:p>
          <a:p>
            <a:pPr>
              <a:spcBef>
                <a:spcPct val="0"/>
              </a:spcBef>
            </a:pPr>
            <a:r>
              <a:rPr lang="en-GB" sz="1400" dirty="0">
                <a:latin typeface="Consolas" panose="020B0609020204030204" pitchFamily="49" charset="0"/>
              </a:rPr>
              <a:t>4580 : abdomen</a:t>
            </a:r>
          </a:p>
          <a:p>
            <a:pPr>
              <a:spcBef>
                <a:spcPct val="0"/>
              </a:spcBef>
            </a:pPr>
            <a:r>
              <a:rPr lang="en-GB" sz="1400" dirty="0">
                <a:latin typeface="Consolas" panose="020B0609020204030204" pitchFamily="49" charset="0"/>
              </a:rPr>
              <a:t>4580 : abducts</a:t>
            </a:r>
          </a:p>
          <a:p>
            <a:pPr>
              <a:spcBef>
                <a:spcPct val="0"/>
              </a:spcBef>
            </a:pPr>
            <a:r>
              <a:rPr lang="en-GB" sz="1400" dirty="0">
                <a:latin typeface="Consolas" panose="020B06090202040302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223223" y="5379959"/>
            <a:ext cx="752399" cy="305493"/>
          </a:xfrm>
          <a:prstGeom prst="line">
            <a:avLst/>
          </a:prstGeom>
          <a:noFill/>
          <a:ln w="28575">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28575">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5487A7FE-40B9-E5E1-3B77-D01DED3446D4}"/>
              </a:ext>
            </a:extLst>
          </p:cNvPr>
          <p:cNvSpPr txBox="1"/>
          <p:nvPr/>
        </p:nvSpPr>
        <p:spPr>
          <a:xfrm>
            <a:off x="9956539" y="2116419"/>
            <a:ext cx="202944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Get an item from the queue</a:t>
            </a:r>
          </a:p>
        </p:txBody>
      </p:sp>
      <p:sp>
        <p:nvSpPr>
          <p:cNvPr id="4" name="TextBox 3">
            <a:extLst>
              <a:ext uri="{FF2B5EF4-FFF2-40B4-BE49-F238E27FC236}">
                <a16:creationId xmlns:a16="http://schemas.microsoft.com/office/drawing/2014/main" id="{8FC9EEE8-2483-8FD1-3D59-95D01BD4FA71}"/>
              </a:ext>
            </a:extLst>
          </p:cNvPr>
          <p:cNvSpPr txBox="1"/>
          <p:nvPr/>
        </p:nvSpPr>
        <p:spPr>
          <a:xfrm>
            <a:off x="9975623" y="5361939"/>
            <a:ext cx="181990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Put an item onto the queue</a:t>
            </a:r>
          </a:p>
        </p:txBody>
      </p:sp>
      <p:sp>
        <p:nvSpPr>
          <p:cNvPr id="6" name="Rectangle: Rounded Corners 5">
            <a:extLst>
              <a:ext uri="{FF2B5EF4-FFF2-40B4-BE49-F238E27FC236}">
                <a16:creationId xmlns:a16="http://schemas.microsoft.com/office/drawing/2014/main" id="{776B00A0-BAC2-88D2-FC8B-9584821E4607}"/>
              </a:ext>
            </a:extLst>
          </p:cNvPr>
          <p:cNvSpPr/>
          <p:nvPr/>
        </p:nvSpPr>
        <p:spPr>
          <a:xfrm>
            <a:off x="7196575" y="5059032"/>
            <a:ext cx="2858015"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D3466E49-0C90-8525-A3B6-A5028014AEB8}"/>
              </a:ext>
            </a:extLst>
          </p:cNvPr>
          <p:cNvSpPr/>
          <p:nvPr/>
        </p:nvSpPr>
        <p:spPr>
          <a:xfrm>
            <a:off x="6796901" y="5516166"/>
            <a:ext cx="1698816" cy="43505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7AC2FF98-24D2-DB87-A32B-7F9F0832ED64}"/>
              </a:ext>
            </a:extLst>
          </p:cNvPr>
          <p:cNvSpPr/>
          <p:nvPr/>
        </p:nvSpPr>
        <p:spPr>
          <a:xfrm>
            <a:off x="7196574" y="2299953"/>
            <a:ext cx="1872231" cy="248935"/>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5FAC6CB-96C3-A20E-577A-6D5D83156598}"/>
              </a:ext>
            </a:extLst>
          </p:cNvPr>
          <p:cNvSpPr txBox="1"/>
          <p:nvPr/>
        </p:nvSpPr>
        <p:spPr>
          <a:xfrm>
            <a:off x="9232868" y="6070543"/>
            <a:ext cx="2633872" cy="646331"/>
          </a:xfrm>
          <a:prstGeom prst="rect">
            <a:avLst/>
          </a:prstGeom>
          <a:solidFill>
            <a:schemeClr val="accent4">
              <a:lumMod val="40000"/>
              <a:lumOff val="60000"/>
            </a:schemeClr>
          </a:solidFill>
          <a:ln>
            <a:solidFill>
              <a:schemeClr val="accent6">
                <a:lumMod val="40000"/>
                <a:lumOff val="60000"/>
              </a:schemeClr>
            </a:solidFill>
          </a:ln>
        </p:spPr>
        <p:txBody>
          <a:bodyPr wrap="square" rtlCol="0">
            <a:spAutoFit/>
          </a:bodyPr>
          <a:lstStyle/>
          <a:p>
            <a:r>
              <a:rPr lang="en-GB" dirty="0"/>
              <a:t>Ensure an 'END' marker for each child process</a:t>
            </a:r>
          </a:p>
        </p:txBody>
      </p:sp>
    </p:spTree>
    <p:extLst>
      <p:ext uri="{BB962C8B-B14F-4D97-AF65-F5344CB8AC3E}">
        <p14:creationId xmlns:p14="http://schemas.microsoft.com/office/powerpoint/2010/main" val="6439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5A5F-B7C5-96B4-DDF4-4577D9D1D0C1}"/>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Threading Module – Concurrency, not parallelism</a:t>
            </a:r>
          </a:p>
          <a:p>
            <a:pPr marL="263525" lvl="1" indent="-263525">
              <a:spcBef>
                <a:spcPts val="600"/>
              </a:spcBef>
            </a:pPr>
            <a:r>
              <a:rPr lang="en-GB" dirty="0"/>
              <a:t>Threads share memory and run within the same process.</a:t>
            </a:r>
          </a:p>
          <a:p>
            <a:pPr marL="263525" lvl="1" indent="-263525">
              <a:spcBef>
                <a:spcPts val="600"/>
              </a:spcBef>
            </a:pPr>
            <a:r>
              <a:rPr lang="en-GB" dirty="0"/>
              <a:t>GIL restricts only one thread to run at a time</a:t>
            </a:r>
          </a:p>
          <a:p>
            <a:pPr marL="263525" lvl="1" indent="-263525">
              <a:spcBef>
                <a:spcPts val="600"/>
              </a:spcBef>
            </a:pPr>
            <a:r>
              <a:rPr lang="en-GB" dirty="0"/>
              <a:t>Use for I/O-bound tasks like network requests or file I/O.</a:t>
            </a:r>
          </a:p>
          <a:p>
            <a:pPr marL="263525" lvl="1" indent="-263525">
              <a:spcBef>
                <a:spcPts val="600"/>
              </a:spcBef>
            </a:pPr>
            <a:r>
              <a:rPr lang="en-GB" dirty="0"/>
              <a:t>Requires locks and synchronisation objects to avoid race conditions.</a:t>
            </a:r>
          </a:p>
          <a:p>
            <a:pPr marL="92075" lvl="1" indent="0">
              <a:spcBef>
                <a:spcPts val="600"/>
              </a:spcBef>
              <a:buNone/>
            </a:pPr>
            <a:r>
              <a:rPr lang="en-GB" b="1" dirty="0"/>
              <a:t>Multiprocessing Module - true parallelism</a:t>
            </a:r>
          </a:p>
          <a:p>
            <a:pPr marL="263525" lvl="1" indent="-263525">
              <a:spcBef>
                <a:spcPts val="600"/>
              </a:spcBef>
            </a:pPr>
            <a:r>
              <a:rPr lang="en-GB" dirty="0"/>
              <a:t>Runs</a:t>
            </a:r>
            <a:r>
              <a:rPr lang="en-GB" b="1" dirty="0"/>
              <a:t> </a:t>
            </a:r>
            <a:r>
              <a:rPr lang="en-GB" dirty="0"/>
              <a:t>separate processes with its own memory space.</a:t>
            </a:r>
          </a:p>
          <a:p>
            <a:pPr marL="263525" lvl="1" indent="-263525">
              <a:spcBef>
                <a:spcPts val="600"/>
              </a:spcBef>
            </a:pPr>
            <a:r>
              <a:rPr lang="en-GB" dirty="0"/>
              <a:t>Bypasses GIL for parallel execution on multiple cores.</a:t>
            </a:r>
          </a:p>
          <a:p>
            <a:pPr marL="263525" lvl="1" indent="-263525">
              <a:spcBef>
                <a:spcPts val="600"/>
              </a:spcBef>
            </a:pPr>
            <a:r>
              <a:rPr lang="en-GB" dirty="0"/>
              <a:t>Use for CPU-bound tasks, like data analysis or heavy computations.</a:t>
            </a:r>
          </a:p>
          <a:p>
            <a:pPr marL="263525" lvl="1" indent="-263525">
              <a:spcBef>
                <a:spcPts val="600"/>
              </a:spcBef>
            </a:pPr>
            <a:r>
              <a:rPr lang="en-GB" dirty="0"/>
              <a:t>Uses queues and shared objects for safe communication between processes.</a:t>
            </a:r>
          </a:p>
          <a:p>
            <a:pPr marL="263525" lvl="1" indent="-263525">
              <a:spcBef>
                <a:spcPts val="600"/>
              </a:spcBef>
            </a:pPr>
            <a:r>
              <a:rPr lang="en-GB" dirty="0"/>
              <a:t>Use if __name__ == "__main__": in multiprocessing code</a:t>
            </a:r>
          </a:p>
          <a:p>
            <a:endParaRPr lang="en-GB" dirty="0"/>
          </a:p>
        </p:txBody>
      </p:sp>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214706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5" name="Title 4">
            <a:extLst>
              <a:ext uri="{FF2B5EF4-FFF2-40B4-BE49-F238E27FC236}">
                <a16:creationId xmlns:a16="http://schemas.microsoft.com/office/drawing/2014/main" id="{4309847A-75C7-7BFE-4CAC-04D772E989A2}"/>
              </a:ext>
            </a:extLst>
          </p:cNvPr>
          <p:cNvSpPr>
            <a:spLocks noGrp="1"/>
          </p:cNvSpPr>
          <p:nvPr>
            <p:ph type="ctrTitle"/>
          </p:nvPr>
        </p:nvSpPr>
        <p:spPr/>
        <p:txBody>
          <a:bodyPr/>
          <a:lstStyle/>
          <a:p>
            <a:r>
              <a:rPr lang="en-GB" dirty="0"/>
              <a:t>An intro to </a:t>
            </a:r>
            <a:r>
              <a:rPr lang="en-GB" dirty="0" err="1"/>
              <a:t>Asyncio</a:t>
            </a:r>
            <a:endParaRPr lang="en-GB" dirty="0"/>
          </a:p>
        </p:txBody>
      </p:sp>
      <p:sp>
        <p:nvSpPr>
          <p:cNvPr id="4101" name="Rectangle 5"/>
          <p:cNvSpPr>
            <a:spLocks noGrp="1" noChangeArrowheads="1"/>
          </p:cNvSpPr>
          <p:nvPr>
            <p:ph type="body" sz="quarter" idx="13"/>
          </p:nvPr>
        </p:nvSpPr>
        <p:spPr/>
        <p:txBody>
          <a:bodyPr/>
          <a:lstStyle/>
          <a:p>
            <a:r>
              <a:rPr lang="en-GB" b="1" dirty="0"/>
              <a:t>Contents</a:t>
            </a:r>
          </a:p>
          <a:p>
            <a:pPr lvl="1"/>
            <a:r>
              <a:rPr lang="en-GB" dirty="0"/>
              <a:t>Programming models</a:t>
            </a:r>
          </a:p>
          <a:p>
            <a:pPr lvl="1"/>
            <a:r>
              <a:rPr lang="en-GB" dirty="0"/>
              <a:t>Where does async fit in?</a:t>
            </a:r>
          </a:p>
          <a:p>
            <a:pPr lvl="1"/>
            <a:r>
              <a:rPr lang="en-GB" dirty="0"/>
              <a:t>Using </a:t>
            </a:r>
            <a:r>
              <a:rPr lang="en-GB" dirty="0" err="1"/>
              <a:t>asyncio</a:t>
            </a:r>
            <a:endParaRPr lang="en-GB" dirty="0"/>
          </a:p>
          <a:p>
            <a:pPr lvl="1"/>
            <a:r>
              <a:rPr lang="en-GB" dirty="0"/>
              <a:t>Examples using </a:t>
            </a:r>
            <a:r>
              <a:rPr lang="en-GB" dirty="0" err="1"/>
              <a:t>Asyncio</a:t>
            </a:r>
            <a:endParaRPr lang="en-GB" dirty="0"/>
          </a:p>
          <a:p>
            <a:pPr lvl="1"/>
            <a:r>
              <a:rPr lang="en-GB" dirty="0"/>
              <a:t>Async language</a:t>
            </a:r>
          </a:p>
          <a:p>
            <a:pPr lvl="1"/>
            <a:r>
              <a:rPr lang="en-GB" dirty="0"/>
              <a:t>Basics</a:t>
            </a:r>
          </a:p>
          <a:p>
            <a:pPr lvl="1"/>
            <a:r>
              <a:rPr lang="en-GB" dirty="0"/>
              <a:t>Synchronous Vs Asynchronous</a:t>
            </a:r>
          </a:p>
          <a:p>
            <a:pPr lvl="1"/>
            <a:r>
              <a:rPr lang="en-GB" dirty="0"/>
              <a:t>Waiting for external data</a:t>
            </a:r>
          </a:p>
          <a:p>
            <a:endParaRPr lang="en-GB" dirty="0"/>
          </a:p>
          <a:p>
            <a:endParaRPr lang="en-GB" dirty="0"/>
          </a:p>
        </p:txBody>
      </p:sp>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Programming models</a:t>
            </a:r>
          </a:p>
        </p:txBody>
      </p:sp>
      <p:sp>
        <p:nvSpPr>
          <p:cNvPr id="15363" name="Rectangle 3"/>
          <p:cNvSpPr>
            <a:spLocks noGrp="1" noChangeArrowheads="1"/>
          </p:cNvSpPr>
          <p:nvPr>
            <p:ph sz="quarter" idx="4"/>
          </p:nvPr>
        </p:nvSpPr>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12"/>
          </p:nvPr>
        </p:nvSpPr>
        <p:spPr/>
        <p:txBody>
          <a:bodyPr/>
          <a:lstStyle/>
          <a:p>
            <a:fld id="{EF892D59-8F09-EF4B-AD6D-DA609442F868}" type="slidenum">
              <a:rPr lang="en-GB" smtClean="0"/>
              <a:pPr/>
              <a:t>24</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12"/>
          </p:nvPr>
        </p:nvSpPr>
        <p:spPr/>
        <p:txBody>
          <a:bodyPr/>
          <a:lstStyle/>
          <a:p>
            <a:fld id="{EF892D59-8F09-EF4B-AD6D-DA609442F868}" type="slidenum">
              <a:rPr lang="en-GB" smtClean="0"/>
              <a:pPr/>
              <a:t>25</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1CE69553-D415-0BD3-6C74-F635CD1B4255}"/>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ctrTitle"/>
          </p:nvPr>
        </p:nvSpPr>
        <p:spPr/>
        <p:txBody>
          <a:bodyPr/>
          <a:lstStyle/>
          <a:p>
            <a:r>
              <a:rPr lang="en-GB" dirty="0"/>
              <a:t>asyncio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sz="quarter" idx="4"/>
          </p:nvPr>
        </p:nvSpPr>
        <p:spPr/>
        <p:txBody>
          <a:bodyPr>
            <a:noAutofit/>
          </a:bodyPr>
          <a:lstStyle/>
          <a:p>
            <a:pPr marL="88900" lvl="2" indent="0">
              <a:buNone/>
            </a:pPr>
            <a:r>
              <a:rPr lang="en-GB" b="1" dirty="0"/>
              <a:t>asyncio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a:t>asyncio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a:t>asyncio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974746" y="4646258"/>
            <a:ext cx="2695950" cy="64633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974746" y="5802719"/>
            <a:ext cx="2695950" cy="92333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await y()</a:t>
            </a:r>
          </a:p>
          <a:p>
            <a:pPr>
              <a:spcBef>
                <a:spcPct val="0"/>
              </a:spcBef>
            </a:pPr>
            <a:r>
              <a:rPr lang="en-GB" sz="1800" b="1" dirty="0">
                <a:solidFill>
                  <a:schemeClr val="bg1"/>
                </a:solidFill>
                <a:latin typeface="Consolas" panose="020B06090202040302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using asyncio</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12"/>
          </p:nvPr>
        </p:nvSpPr>
        <p:spPr/>
        <p:txBody>
          <a:bodyPr/>
          <a:lstStyle/>
          <a:p>
            <a:fld id="{EF892D59-8F09-EF4B-AD6D-DA609442F868}" type="slidenum">
              <a:rPr lang="en-GB" smtClean="0"/>
              <a:pPr/>
              <a:t>27</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476147" cy="477053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fetch_data(source):</a:t>
            </a:r>
          </a:p>
          <a:p>
            <a:pPr>
              <a:spcBef>
                <a:spcPct val="0"/>
              </a:spcBef>
            </a:pPr>
            <a:r>
              <a:rPr lang="en-GB" sz="1600" dirty="0">
                <a:solidFill>
                  <a:schemeClr val="bg1"/>
                </a:solidFill>
                <a:latin typeface="Consolas" panose="020B0609020204030204" pitchFamily="49" charset="0"/>
              </a:rPr>
              <a:t>    print(f"Fetching data from {source}...")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await asyncio.sleep(2</a:t>
            </a:r>
            <a:r>
              <a:rPr lang="en-GB" sz="1600" dirty="0">
                <a:solidFill>
                  <a:schemeClr val="bg1"/>
                </a:solidFill>
                <a:latin typeface="Consolas" panose="020B0609020204030204" pitchFamily="49" charset="0"/>
              </a:rPr>
              <a:t>)  # Simulate network request</a:t>
            </a:r>
          </a:p>
          <a:p>
            <a:pPr>
              <a:spcBef>
                <a:spcPct val="0"/>
              </a:spcBef>
            </a:pPr>
            <a:r>
              <a:rPr lang="en-GB" sz="1600" dirty="0">
                <a:solidFill>
                  <a:schemeClr val="bg1"/>
                </a:solidFill>
                <a:latin typeface="Consolas" panose="020B0609020204030204" pitchFamily="49" charset="0"/>
              </a:rPr>
              <a:t>    print(f"Finished fetching from {source}")</a:t>
            </a:r>
          </a:p>
          <a:p>
            <a:pPr>
              <a:spcBef>
                <a:spcPct val="0"/>
              </a:spcBef>
            </a:pPr>
            <a:r>
              <a:rPr lang="en-GB" sz="1600" dirty="0">
                <a:solidFill>
                  <a:schemeClr val="bg1"/>
                </a:solidFill>
                <a:latin typeface="Consolas" panose="020B0609020204030204" pitchFamily="49" charset="0"/>
              </a:rPr>
              <a:t>    return f"Data from {source}"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main():</a:t>
            </a:r>
          </a:p>
          <a:p>
            <a:pPr>
              <a:spcBef>
                <a:spcPct val="0"/>
              </a:spcBef>
            </a:pPr>
            <a:r>
              <a:rPr lang="en-GB" sz="1600" dirty="0">
                <a:solidFill>
                  <a:schemeClr val="bg1"/>
                </a:solidFill>
                <a:latin typeface="Consolas" panose="020B0609020204030204" pitchFamily="49" charset="0"/>
              </a:rPr>
              <a:t>    # Run </a:t>
            </a:r>
            <a:r>
              <a:rPr lang="en-GB" sz="1600" dirty="0" err="1">
                <a:solidFill>
                  <a:schemeClr val="bg1"/>
                </a:solidFill>
                <a:latin typeface="Consolas" panose="020B0609020204030204" pitchFamily="49" charset="0"/>
              </a:rPr>
              <a:t>mAultiple</a:t>
            </a:r>
            <a:r>
              <a:rPr lang="en-GB" sz="1600" dirty="0">
                <a:solidFill>
                  <a:schemeClr val="bg1"/>
                </a:solidFill>
                <a:latin typeface="Consolas" panose="020B0609020204030204" pitchFamily="49" charset="0"/>
              </a:rPr>
              <a:t> tasks concurrently</a:t>
            </a:r>
          </a:p>
          <a:p>
            <a:pPr>
              <a:spcBef>
                <a:spcPct val="0"/>
              </a:spcBef>
            </a:pPr>
            <a:r>
              <a:rPr lang="en-GB" sz="1600" dirty="0">
                <a:solidFill>
                  <a:schemeClr val="bg1"/>
                </a:solidFill>
                <a:latin typeface="Consolas" panose="020B0609020204030204" pitchFamily="49" charset="0"/>
              </a:rPr>
              <a:t>    task1 = </a:t>
            </a:r>
            <a:r>
              <a:rPr lang="en-GB" sz="1600" b="1" dirty="0">
                <a:solidFill>
                  <a:schemeClr val="bg1"/>
                </a:solidFill>
                <a:latin typeface="Consolas" panose="020B0609020204030204" pitchFamily="49" charset="0"/>
              </a:rPr>
              <a:t>asyncio.create_task(fetch_data("API 1"))</a:t>
            </a:r>
          </a:p>
          <a:p>
            <a:pPr>
              <a:spcBef>
                <a:spcPct val="0"/>
              </a:spcBef>
            </a:pPr>
            <a:r>
              <a:rPr lang="en-GB" sz="1600" dirty="0">
                <a:solidFill>
                  <a:schemeClr val="bg1"/>
                </a:solidFill>
                <a:latin typeface="Consolas" panose="020B0609020204030204" pitchFamily="49" charset="0"/>
              </a:rPr>
              <a:t>    task2 = asyncio.create_task(fetch_data("API 2"))</a:t>
            </a:r>
          </a:p>
          <a:p>
            <a:pPr>
              <a:spcBef>
                <a:spcPct val="0"/>
              </a:spcBef>
            </a:pPr>
            <a:r>
              <a:rPr lang="en-GB" sz="1600" dirty="0">
                <a:solidFill>
                  <a:schemeClr val="bg1"/>
                </a:solidFill>
                <a:latin typeface="Consolas" panose="020B0609020204030204" pitchFamily="49" charset="0"/>
              </a:rPr>
              <a:t>    task3 = asyncio.create_task(fetch_data("API 3"))</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    # Wait for all tasks to complete</a:t>
            </a:r>
          </a:p>
          <a:p>
            <a:pPr>
              <a:spcBef>
                <a:spcPct val="0"/>
              </a:spcBef>
            </a:pPr>
            <a:r>
              <a:rPr lang="en-GB" sz="1600" dirty="0">
                <a:solidFill>
                  <a:schemeClr val="bg1"/>
                </a:solidFill>
                <a:latin typeface="Consolas" panose="020B0609020204030204" pitchFamily="49" charset="0"/>
              </a:rPr>
              <a:t>    results = </a:t>
            </a:r>
            <a:r>
              <a:rPr lang="en-GB" sz="1600" b="1" dirty="0">
                <a:solidFill>
                  <a:schemeClr val="bg1"/>
                </a:solidFill>
                <a:latin typeface="Consolas" panose="020B0609020204030204" pitchFamily="49" charset="0"/>
              </a:rPr>
              <a:t>await asyncio.gather(task1, task2, task3)</a:t>
            </a:r>
          </a:p>
          <a:p>
            <a:pPr>
              <a:spcBef>
                <a:spcPct val="0"/>
              </a:spcBef>
            </a:pPr>
            <a:r>
              <a:rPr lang="en-GB" sz="1600" dirty="0">
                <a:solidFill>
                  <a:schemeClr val="bg1"/>
                </a:solidFill>
                <a:latin typeface="Consolas" panose="020B0609020204030204" pitchFamily="49" charset="0"/>
              </a:rPr>
              <a:t>    print(results)</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asyncio.run(main())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37813" y="1241738"/>
            <a:ext cx="4067491" cy="287226"/>
          </a:xfrm>
          <a:prstGeom prst="rect">
            <a:avLst/>
          </a:prstGeom>
          <a:solidFill>
            <a:schemeClr val="accent5"/>
          </a:solidFill>
          <a:ln>
            <a:noFill/>
          </a:ln>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17600" y="1385351"/>
            <a:ext cx="2720213" cy="3477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accent1">
              <a:lumMod val="40000"/>
              <a:lumOff val="60000"/>
            </a:schemeClr>
          </a:solidFill>
          <a:ln>
            <a:noFill/>
          </a:ln>
          <a:effectLst/>
        </p:spPr>
        <p:txBody>
          <a:bodyPr vert="horz" wrap="square" lIns="0" tIns="0" rIns="0" bIns="0" rtlCol="0" anchor="t" anchorCtr="0">
            <a:normAutofit/>
          </a:bodyPr>
          <a:lstStyle/>
          <a:p>
            <a:pPr algn="l"/>
            <a:r>
              <a:rPr lang="en-GB" sz="1600" dirty="0"/>
              <a:t>await tells the coroutine to pause</a:t>
            </a:r>
          </a:p>
          <a:p>
            <a:pPr algn="l"/>
            <a:r>
              <a:rPr lang="en-GB" sz="1600" dirty="0"/>
              <a:t>asyncio.sleep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6676373" y="2365071"/>
            <a:ext cx="1228931"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3" y="3521431"/>
            <a:ext cx="4041871" cy="551505"/>
          </a:xfrm>
          <a:prstGeom prst="rect">
            <a:avLst/>
          </a:prstGeom>
          <a:solidFill>
            <a:schemeClr val="accent2">
              <a:lumMod val="40000"/>
              <a:lumOff val="60000"/>
            </a:schemeClr>
          </a:solidFill>
          <a:ln>
            <a:noFill/>
          </a:ln>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accent3">
              <a:lumMod val="40000"/>
              <a:lumOff val="60000"/>
            </a:schemeClr>
          </a:solidFill>
          <a:ln>
            <a:noFill/>
          </a:ln>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7" y="5193761"/>
            <a:ext cx="6051204" cy="1600438"/>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nsolas" panose="020B0609020204030204" pitchFamily="49" charset="0"/>
              </a:rPr>
              <a:t>Fetching data from API 1...</a:t>
            </a:r>
          </a:p>
          <a:p>
            <a:pPr>
              <a:spcBef>
                <a:spcPct val="0"/>
              </a:spcBef>
            </a:pPr>
            <a:r>
              <a:rPr lang="en-GB" sz="1400" dirty="0">
                <a:latin typeface="Consolas" panose="020B0609020204030204" pitchFamily="49" charset="0"/>
              </a:rPr>
              <a:t>Fetching data from API 2...</a:t>
            </a:r>
          </a:p>
          <a:p>
            <a:pPr>
              <a:spcBef>
                <a:spcPct val="0"/>
              </a:spcBef>
            </a:pPr>
            <a:r>
              <a:rPr lang="en-GB" sz="1400" dirty="0">
                <a:latin typeface="Consolas" panose="020B0609020204030204" pitchFamily="49" charset="0"/>
              </a:rPr>
              <a:t>Fetching data from API 3...</a:t>
            </a:r>
          </a:p>
          <a:p>
            <a:pPr>
              <a:spcBef>
                <a:spcPct val="0"/>
              </a:spcBef>
            </a:pPr>
            <a:r>
              <a:rPr lang="en-GB" sz="1400" dirty="0">
                <a:latin typeface="Consolas" panose="020B0609020204030204" pitchFamily="49" charset="0"/>
              </a:rPr>
              <a:t>Finished fetching from API 1</a:t>
            </a:r>
          </a:p>
          <a:p>
            <a:pPr>
              <a:spcBef>
                <a:spcPct val="0"/>
              </a:spcBef>
            </a:pPr>
            <a:r>
              <a:rPr lang="en-GB" sz="1400" dirty="0">
                <a:latin typeface="Consolas" panose="020B0609020204030204" pitchFamily="49" charset="0"/>
              </a:rPr>
              <a:t>Finished fetching from API 2</a:t>
            </a:r>
          </a:p>
          <a:p>
            <a:pPr>
              <a:spcBef>
                <a:spcPct val="0"/>
              </a:spcBef>
            </a:pPr>
            <a:r>
              <a:rPr lang="en-GB" sz="1400" dirty="0">
                <a:latin typeface="Consolas" panose="020B0609020204030204" pitchFamily="49" charset="0"/>
              </a:rPr>
              <a:t>Finished fetching from API 3</a:t>
            </a:r>
          </a:p>
          <a:p>
            <a:pPr>
              <a:spcBef>
                <a:spcPct val="0"/>
              </a:spcBef>
            </a:pPr>
            <a:r>
              <a:rPr lang="en-GB" sz="1400" dirty="0">
                <a:latin typeface="Consolas" panose="020B0609020204030204" pitchFamily="49" charset="0"/>
              </a:rPr>
              <a:t>['Data from API 1', 'Data from API 2', 'Data from API 3']</a:t>
            </a:r>
          </a:p>
        </p:txBody>
      </p:sp>
      <p:sp>
        <p:nvSpPr>
          <p:cNvPr id="19" name="TextBox 18">
            <a:extLst>
              <a:ext uri="{FF2B5EF4-FFF2-40B4-BE49-F238E27FC236}">
                <a16:creationId xmlns:a16="http://schemas.microsoft.com/office/drawing/2014/main" id="{63B4997C-16A9-C728-C08D-CD1395828F38}"/>
              </a:ext>
            </a:extLst>
          </p:cNvPr>
          <p:cNvSpPr txBox="1"/>
          <p:nvPr/>
        </p:nvSpPr>
        <p:spPr>
          <a:xfrm>
            <a:off x="7905303" y="5193761"/>
            <a:ext cx="4041872" cy="583434"/>
          </a:xfrm>
          <a:prstGeom prst="rect">
            <a:avLst/>
          </a:prstGeom>
          <a:solidFill>
            <a:schemeClr val="accent4">
              <a:lumMod val="40000"/>
              <a:lumOff val="60000"/>
            </a:schemeClr>
          </a:solidFill>
          <a:ln>
            <a:noFill/>
          </a:ln>
          <a:effectLst/>
        </p:spPr>
        <p:txBody>
          <a:bodyPr vert="horz" wrap="square" lIns="0" tIns="0" rIns="0" bIns="0" rtlCol="0" anchor="t" anchorCtr="0">
            <a:noAutofit/>
          </a:bodyPr>
          <a:lstStyle/>
          <a:p>
            <a:pPr algn="l"/>
            <a:r>
              <a:rPr lang="en-GB" sz="1600" dirty="0"/>
              <a:t>Without asyncio, finish in 6s (2s per call)</a:t>
            </a:r>
          </a:p>
          <a:p>
            <a:pPr algn="l"/>
            <a:r>
              <a:rPr lang="en-GB" sz="1600" dirty="0"/>
              <a:t>With asyncio,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450904" y="3801986"/>
            <a:ext cx="14544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waiting for external data</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12"/>
          </p:nvPr>
        </p:nvSpPr>
        <p:spPr/>
        <p:txBody>
          <a:bodyPr/>
          <a:lstStyle/>
          <a:p>
            <a:fld id="{EF892D59-8F09-EF4B-AD6D-DA609442F868}" type="slidenum">
              <a:rPr lang="en-GB" smtClean="0"/>
              <a:pPr/>
              <a:t>28</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722657" y="1388249"/>
            <a:ext cx="9498303" cy="452431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httpx # Use instead of requests(blocking library) and works with asyncio</a:t>
            </a:r>
          </a:p>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a:t>
            </a:r>
          </a:p>
          <a:p>
            <a:pPr>
              <a:spcBef>
                <a:spcPct val="0"/>
              </a:spcBef>
            </a:pPr>
            <a:r>
              <a:rPr lang="en-GB" sz="1600" dirty="0">
                <a:solidFill>
                  <a:schemeClr val="bg1"/>
                </a:solidFill>
                <a:latin typeface="Consolas" panose="020B0609020204030204" pitchFamily="49" charset="0"/>
              </a:rPr>
              <a:t>    print("Loading...")</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with httpx.AsyncClient() as client:</a:t>
            </a:r>
          </a:p>
          <a:p>
            <a:pPr>
              <a:spcBef>
                <a:spcPct val="0"/>
              </a:spcBef>
            </a:pPr>
            <a:r>
              <a:rPr lang="en-GB" sz="1600" dirty="0">
                <a:solidFill>
                  <a:schemeClr val="bg1"/>
                </a:solidFill>
                <a:latin typeface="Consolas" panose="020B0609020204030204" pitchFamily="49" charset="0"/>
              </a:rPr>
              <a:t>        response = await client.get('https://jsonplaceholder.typicode.com/todos/')</a:t>
            </a:r>
          </a:p>
          <a:p>
            <a:pPr>
              <a:spcBef>
                <a:spcPct val="0"/>
              </a:spcBef>
            </a:pPr>
            <a:r>
              <a:rPr lang="en-GB" sz="1600" dirty="0">
                <a:solidFill>
                  <a:schemeClr val="bg1"/>
                </a:solidFill>
                <a:latin typeface="Consolas" panose="020B0609020204030204" pitchFamily="49" charset="0"/>
              </a:rPr>
              <a:t>        if response.status_code != 200:</a:t>
            </a:r>
          </a:p>
          <a:p>
            <a:pPr>
              <a:spcBef>
                <a:spcPct val="0"/>
              </a:spcBef>
            </a:pPr>
            <a:r>
              <a:rPr lang="en-GB" sz="1600" dirty="0">
                <a:solidFill>
                  <a:schemeClr val="bg1"/>
                </a:solidFill>
                <a:latin typeface="Consolas" panose="020B0609020204030204" pitchFamily="49" charset="0"/>
              </a:rPr>
              <a:t>            print("Data Not Collected")</a:t>
            </a:r>
          </a:p>
          <a:p>
            <a:pPr>
              <a:spcBef>
                <a:spcPct val="0"/>
              </a:spcBef>
            </a:pPr>
            <a:r>
              <a:rPr lang="en-GB" sz="1600" dirty="0">
                <a:solidFill>
                  <a:schemeClr val="bg1"/>
                </a:solidFill>
                <a:latin typeface="Consolas" panose="020B0609020204030204" pitchFamily="49" charset="0"/>
              </a:rPr>
              <a:t>            return None</a:t>
            </a:r>
          </a:p>
          <a:p>
            <a:pPr>
              <a:spcBef>
                <a:spcPct val="0"/>
              </a:spcBef>
            </a:pPr>
            <a:r>
              <a:rPr lang="en-GB" sz="1600" dirty="0">
                <a:solidFill>
                  <a:schemeClr val="bg1"/>
                </a:solidFill>
                <a:latin typeface="Consolas" panose="020B0609020204030204" pitchFamily="49" charset="0"/>
              </a:rPr>
              <a:t>        print("Data Collected")</a:t>
            </a:r>
          </a:p>
          <a:p>
            <a:pPr>
              <a:spcBef>
                <a:spcPct val="0"/>
              </a:spcBef>
            </a:pPr>
            <a:r>
              <a:rPr lang="en-GB" sz="1600" dirty="0">
                <a:solidFill>
                  <a:schemeClr val="bg1"/>
                </a:solidFill>
                <a:latin typeface="Consolas" panose="020B0609020204030204" pitchFamily="49" charset="0"/>
              </a:rPr>
              <a:t>        return response.json()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get_data():</a:t>
            </a:r>
          </a:p>
          <a:p>
            <a:pPr>
              <a:spcBef>
                <a:spcPct val="0"/>
              </a:spcBef>
            </a:pPr>
            <a:r>
              <a:rPr lang="en-GB" sz="1600" dirty="0">
                <a:solidFill>
                  <a:schemeClr val="bg1"/>
                </a:solidFill>
                <a:latin typeface="Consolas" panose="020B0609020204030204" pitchFamily="49" charset="0"/>
              </a:rPr>
              <a:t>    data = </a:t>
            </a:r>
            <a:r>
              <a:rPr lang="en-GB" sz="1600" b="1" dirty="0">
                <a:solidFill>
                  <a:schemeClr val="bg1"/>
                </a:solidFill>
                <a:latin typeface="Consolas" panose="020B0609020204030204" pitchFamily="49" charset="0"/>
              </a:rPr>
              <a:t>await fetch_data()</a:t>
            </a:r>
          </a:p>
          <a:p>
            <a:pPr>
              <a:spcBef>
                <a:spcPct val="0"/>
              </a:spcBef>
            </a:pPr>
            <a:r>
              <a:rPr lang="en-GB" sz="1600" dirty="0">
                <a:solidFill>
                  <a:schemeClr val="bg1"/>
                </a:solidFill>
                <a:latin typeface="Consolas" panose="020B0609020204030204" pitchFamily="49" charset="0"/>
              </a:rPr>
              <a:t>    return data</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data = </a:t>
            </a:r>
            <a:r>
              <a:rPr lang="en-GB" sz="1600" b="1" dirty="0">
                <a:solidFill>
                  <a:schemeClr val="bg1"/>
                </a:solidFill>
                <a:latin typeface="Consolas" panose="020B0609020204030204" pitchFamily="49" charset="0"/>
              </a:rPr>
              <a:t>asyncio.run(get_data())</a:t>
            </a:r>
          </a:p>
        </p:txBody>
      </p:sp>
    </p:spTree>
    <p:extLst>
      <p:ext uri="{BB962C8B-B14F-4D97-AF65-F5344CB8AC3E}">
        <p14:creationId xmlns:p14="http://schemas.microsoft.com/office/powerpoint/2010/main" val="2480839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B2B-2566-9A5C-10BD-14627B9FF526}"/>
              </a:ext>
            </a:extLst>
          </p:cNvPr>
          <p:cNvSpPr>
            <a:spLocks noGrp="1"/>
          </p:cNvSpPr>
          <p:nvPr>
            <p:ph type="ctrTitle"/>
          </p:nvPr>
        </p:nvSpPr>
        <p:spPr/>
        <p:txBody>
          <a:bodyPr/>
          <a:lstStyle/>
          <a:p>
            <a:r>
              <a:rPr lang="en-GB" dirty="0"/>
              <a:t>Summary - </a:t>
            </a:r>
            <a:r>
              <a:rPr lang="en-GB" dirty="0" err="1"/>
              <a:t>asyncio</a:t>
            </a:r>
            <a:endParaRPr lang="en-GB" dirty="0"/>
          </a:p>
        </p:txBody>
      </p:sp>
      <p:sp>
        <p:nvSpPr>
          <p:cNvPr id="21507" name="Rectangle 3"/>
          <p:cNvSpPr>
            <a:spLocks noGrp="1" noChangeArrowheads="1"/>
          </p:cNvSpPr>
          <p:nvPr>
            <p:ph type="body" sz="quarter" idx="13"/>
          </p:nvPr>
        </p:nvSpPr>
        <p:spPr/>
        <p:txBody>
          <a:bodyPr/>
          <a:lstStyle/>
          <a:p>
            <a:pPr>
              <a:spcBef>
                <a:spcPts val="600"/>
              </a:spcBef>
            </a:pPr>
            <a:r>
              <a:rPr lang="en-GB" b="1" dirty="0"/>
              <a:t>Built in library for asynchronous programming</a:t>
            </a:r>
          </a:p>
          <a:p>
            <a:pPr>
              <a:spcBef>
                <a:spcPts val="600"/>
              </a:spcBef>
            </a:pPr>
            <a:r>
              <a:rPr lang="en-GB" b="1" dirty="0"/>
              <a:t>Runs multiple tasks concurrently</a:t>
            </a:r>
          </a:p>
          <a:p>
            <a:pPr marL="449263" indent="-266700">
              <a:spcBef>
                <a:spcPts val="600"/>
              </a:spcBef>
              <a:buFont typeface="Arial" panose="020B0604020202020204" pitchFamily="34" charset="0"/>
              <a:buChar char="•"/>
            </a:pPr>
            <a:r>
              <a:rPr lang="en-GB" dirty="0"/>
              <a:t>Without blocking main thread</a:t>
            </a:r>
          </a:p>
          <a:p>
            <a:pPr>
              <a:spcBef>
                <a:spcPts val="600"/>
              </a:spcBef>
            </a:pPr>
            <a:r>
              <a:rPr lang="en-GB" b="1" dirty="0"/>
              <a:t>Uses coroutines and event loop</a:t>
            </a:r>
          </a:p>
          <a:p>
            <a:pPr marL="449263" indent="-266700">
              <a:spcBef>
                <a:spcPts val="600"/>
              </a:spcBef>
              <a:buFont typeface="Arial" panose="020B0604020202020204" pitchFamily="34" charset="0"/>
              <a:buChar char="•"/>
            </a:pPr>
            <a:r>
              <a:rPr lang="en-GB" dirty="0"/>
              <a:t>async functions that can paused/resumed</a:t>
            </a:r>
          </a:p>
          <a:p>
            <a:pPr marL="449263" indent="-266700">
              <a:spcBef>
                <a:spcPts val="600"/>
              </a:spcBef>
              <a:buFont typeface="Arial" panose="020B0604020202020204" pitchFamily="34" charset="0"/>
              <a:buChar char="•"/>
            </a:pPr>
            <a:r>
              <a:rPr lang="en-GB" dirty="0"/>
              <a:t>await keyword waits for tasks to complete</a:t>
            </a:r>
          </a:p>
          <a:p>
            <a:pPr marL="449263" indent="-266700">
              <a:spcBef>
                <a:spcPts val="600"/>
              </a:spcBef>
              <a:buFont typeface="Arial" panose="020B0604020202020204" pitchFamily="34" charset="0"/>
              <a:buChar char="•"/>
            </a:pPr>
            <a:r>
              <a:rPr lang="en-GB" dirty="0" err="1"/>
              <a:t>asyncio.create_task</a:t>
            </a:r>
            <a:r>
              <a:rPr lang="en-GB" dirty="0"/>
              <a:t>() runs tasks concurrently</a:t>
            </a:r>
          </a:p>
          <a:p>
            <a:pPr marL="449263" indent="-266700">
              <a:spcBef>
                <a:spcPts val="600"/>
              </a:spcBef>
              <a:buFont typeface="Arial" panose="020B0604020202020204" pitchFamily="34" charset="0"/>
              <a:buChar char="•"/>
            </a:pPr>
            <a:r>
              <a:rPr lang="en-GB" dirty="0" err="1"/>
              <a:t>asyncio.gather</a:t>
            </a:r>
            <a:r>
              <a:rPr lang="en-GB" dirty="0"/>
              <a:t>() waits for multiple tasks to finish</a:t>
            </a:r>
          </a:p>
          <a:p>
            <a:pPr marL="449263" indent="-266700">
              <a:spcBef>
                <a:spcPts val="600"/>
              </a:spcBef>
              <a:buFont typeface="Arial" panose="020B0604020202020204" pitchFamily="34" charset="0"/>
              <a:buChar char="•"/>
            </a:pPr>
            <a:r>
              <a:rPr lang="en-GB" dirty="0" err="1"/>
              <a:t>asyncio.run</a:t>
            </a:r>
            <a:r>
              <a:rPr lang="en-GB" dirty="0"/>
              <a:t>() runs event loop</a:t>
            </a:r>
          </a:p>
          <a:p>
            <a:pPr marL="449263" indent="-266700">
              <a:spcBef>
                <a:spcPts val="600"/>
              </a:spcBef>
              <a:buFont typeface="Arial" panose="020B0604020202020204" pitchFamily="34" charset="0"/>
              <a:buChar char="•"/>
            </a:pPr>
            <a:r>
              <a:rPr lang="en-GB" sz="1600" dirty="0" err="1"/>
              <a:t>a</a:t>
            </a:r>
            <a:r>
              <a:rPr lang="en-GB" dirty="0" err="1"/>
              <a:t>syncio.sleep</a:t>
            </a:r>
            <a:r>
              <a:rPr lang="en-GB" dirty="0"/>
              <a:t>() is non blocking</a:t>
            </a:r>
          </a:p>
          <a:p>
            <a:pPr>
              <a:spcBef>
                <a:spcPts val="600"/>
              </a:spcBef>
            </a:pPr>
            <a:r>
              <a:rPr lang="en-GB" b="1" dirty="0"/>
              <a:t>Handles I/O bound tasks efficiently</a:t>
            </a:r>
          </a:p>
          <a:p>
            <a:pPr marL="449263" indent="-266700">
              <a:spcBef>
                <a:spcPts val="600"/>
              </a:spcBef>
              <a:buFont typeface="Arial" panose="020B0604020202020204" pitchFamily="34" charset="0"/>
              <a:buChar char="•"/>
            </a:pPr>
            <a:r>
              <a:rPr lang="en-GB" dirty="0"/>
              <a:t>Can be used with frameworks such as Django or Flask to build Single Page Applications</a:t>
            </a:r>
          </a:p>
          <a:p>
            <a:endParaRPr lang="en-GB" dirty="0"/>
          </a:p>
          <a:p>
            <a:endParaRPr lang="en-GB" dirty="0"/>
          </a:p>
        </p:txBody>
      </p:sp>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29</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67894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dirty="0"/>
              <a:t>Multiprocessing Vs Multi-Threading</a:t>
            </a:r>
          </a:p>
        </p:txBody>
      </p:sp>
      <p:sp>
        <p:nvSpPr>
          <p:cNvPr id="3" name="Text Placeholder 2">
            <a:extLst>
              <a:ext uri="{FF2B5EF4-FFF2-40B4-BE49-F238E27FC236}">
                <a16:creationId xmlns:a16="http://schemas.microsoft.com/office/drawing/2014/main" id="{45CD0C75-82EC-BDBB-57F5-22A9B027839E}"/>
              </a:ext>
            </a:extLst>
          </p:cNvPr>
          <p:cNvSpPr>
            <a:spLocks noGrp="1"/>
          </p:cNvSpPr>
          <p:nvPr>
            <p:ph type="body" sz="quarter" idx="13"/>
          </p:nvPr>
        </p:nvSpPr>
        <p:spPr/>
        <p:txBody>
          <a:bodyPr/>
          <a:lstStyle/>
          <a:p>
            <a:pPr>
              <a:spcBef>
                <a:spcPts val="600"/>
              </a:spcBef>
            </a:pPr>
            <a:r>
              <a:rPr lang="en-US" b="1" dirty="0"/>
              <a:t>Multiprocessing</a:t>
            </a:r>
          </a:p>
          <a:p>
            <a:pPr marL="450850" lvl="1" indent="-269875">
              <a:spcBef>
                <a:spcPts val="600"/>
              </a:spcBef>
            </a:pPr>
            <a:r>
              <a:rPr lang="en-US" dirty="0"/>
              <a:t>Spawn child processes</a:t>
            </a:r>
          </a:p>
          <a:p>
            <a:pPr marL="450850" lvl="1" indent="-269875">
              <a:spcBef>
                <a:spcPts val="600"/>
              </a:spcBef>
            </a:pPr>
            <a:r>
              <a:rPr lang="en-US" dirty="0"/>
              <a:t>Each process gets its own memory space</a:t>
            </a:r>
          </a:p>
          <a:p>
            <a:pPr marL="450850" lvl="1" indent="-269875">
              <a:spcBef>
                <a:spcPts val="600"/>
              </a:spcBef>
            </a:pPr>
            <a:r>
              <a:rPr lang="en-US" dirty="0"/>
              <a:t>Parallel execution in multiple cores</a:t>
            </a:r>
          </a:p>
          <a:p>
            <a:pPr marL="450850" lvl="1" indent="-269875">
              <a:spcBef>
                <a:spcPts val="600"/>
              </a:spcBef>
            </a:pPr>
            <a:r>
              <a:rPr lang="en-US" dirty="0"/>
              <a:t>Fault Isolation</a:t>
            </a:r>
          </a:p>
          <a:p>
            <a:pPr marL="450850" lvl="1" indent="-269875">
              <a:spcBef>
                <a:spcPts val="600"/>
              </a:spcBef>
            </a:pPr>
            <a:r>
              <a:rPr lang="en-US" dirty="0"/>
              <a:t>Suitable for CPU-bound tasks</a:t>
            </a:r>
          </a:p>
          <a:p>
            <a:pPr marL="450850" lvl="1" indent="-269875">
              <a:spcBef>
                <a:spcPts val="600"/>
              </a:spcBef>
            </a:pPr>
            <a:endParaRPr lang="en-US" dirty="0"/>
          </a:p>
          <a:p>
            <a:pPr>
              <a:spcBef>
                <a:spcPts val="600"/>
              </a:spcBef>
            </a:pPr>
            <a:r>
              <a:rPr lang="en-US" b="1" dirty="0"/>
              <a:t>Multi-Threading</a:t>
            </a:r>
            <a:endParaRPr lang="en-US" dirty="0"/>
          </a:p>
          <a:p>
            <a:pPr marL="450850" lvl="1" indent="-269875">
              <a:spcBef>
                <a:spcPts val="600"/>
              </a:spcBef>
            </a:pPr>
            <a:r>
              <a:rPr lang="en-US" dirty="0"/>
              <a:t>Lightweight process</a:t>
            </a:r>
          </a:p>
          <a:p>
            <a:pPr marL="450850" lvl="1" indent="-269875">
              <a:spcBef>
                <a:spcPts val="600"/>
              </a:spcBef>
            </a:pPr>
            <a:r>
              <a:rPr lang="en-US" dirty="0"/>
              <a:t>Runs independently</a:t>
            </a:r>
          </a:p>
          <a:p>
            <a:pPr marL="450850" lvl="1" indent="-269875">
              <a:spcBef>
                <a:spcPts val="600"/>
              </a:spcBef>
            </a:pPr>
            <a:r>
              <a:rPr lang="en-US" dirty="0"/>
              <a:t>Shares memory with other threads</a:t>
            </a:r>
          </a:p>
          <a:p>
            <a:pPr marL="450850" lvl="1" indent="-269875">
              <a:spcBef>
                <a:spcPts val="600"/>
              </a:spcBef>
            </a:pPr>
            <a:r>
              <a:rPr lang="en-US" dirty="0"/>
              <a:t>Limited by </a:t>
            </a:r>
            <a:r>
              <a:rPr lang="en-US" b="1" dirty="0"/>
              <a:t>Global Interpreter Lock</a:t>
            </a:r>
          </a:p>
          <a:p>
            <a:pPr marL="450850" lvl="1" indent="-269875">
              <a:spcBef>
                <a:spcPts val="600"/>
              </a:spcBef>
            </a:pPr>
            <a:r>
              <a:rPr lang="en-US" dirty="0"/>
              <a:t>Suitable for IO-bound tasks</a:t>
            </a:r>
          </a:p>
          <a:p>
            <a:endParaRPr lang="en-GB" dirty="0"/>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12"/>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629004" y="1733107"/>
            <a:ext cx="6357613" cy="3135936"/>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ctrTitle"/>
          </p:nvPr>
        </p:nvSpPr>
        <p:spPr/>
        <p:txBody>
          <a:bodyPr/>
          <a:lstStyle/>
          <a:p>
            <a:pPr eaLnBrk="1" hangingPunct="1"/>
            <a:r>
              <a:rPr lang="en-US" dirty="0"/>
              <a:t>Multiprocessing </a:t>
            </a:r>
          </a:p>
        </p:txBody>
      </p:sp>
      <p:sp>
        <p:nvSpPr>
          <p:cNvPr id="3" name="Text Placeholder 2">
            <a:extLst>
              <a:ext uri="{FF2B5EF4-FFF2-40B4-BE49-F238E27FC236}">
                <a16:creationId xmlns:a16="http://schemas.microsoft.com/office/drawing/2014/main" id="{AFAD8E8A-8E7B-093F-8EE9-1D8F2E1025E4}"/>
              </a:ext>
            </a:extLst>
          </p:cNvPr>
          <p:cNvSpPr>
            <a:spLocks noGrp="1"/>
          </p:cNvSpPr>
          <p:nvPr>
            <p:ph type="body" sz="quarter" idx="13"/>
          </p:nvPr>
        </p:nvSpPr>
        <p:spPr>
          <a:xfrm>
            <a:off x="443922" y="1733108"/>
            <a:ext cx="7149574" cy="4348715"/>
          </a:xfrm>
        </p:spPr>
        <p:txBody>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a:p>
            <a:endParaRPr lang="en-GB" dirty="0"/>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12"/>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098406" y="198184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ctrTitle"/>
          </p:nvPr>
        </p:nvSpPr>
        <p:spPr/>
        <p:txBody>
          <a:bodyPr/>
          <a:lstStyle/>
          <a:p>
            <a:pPr eaLnBrk="1" hangingPunct="1"/>
            <a:r>
              <a:rPr lang="en-US" dirty="0"/>
              <a:t>Getting started..</a:t>
            </a:r>
          </a:p>
        </p:txBody>
      </p:sp>
      <p:sp>
        <p:nvSpPr>
          <p:cNvPr id="3" name="Text Placeholder 2">
            <a:extLst>
              <a:ext uri="{FF2B5EF4-FFF2-40B4-BE49-F238E27FC236}">
                <a16:creationId xmlns:a16="http://schemas.microsoft.com/office/drawing/2014/main" id="{7FA3BFF7-F372-75D2-9E00-B74CC2983E48}"/>
              </a:ext>
            </a:extLst>
          </p:cNvPr>
          <p:cNvSpPr>
            <a:spLocks noGrp="1"/>
          </p:cNvSpPr>
          <p:nvPr>
            <p:ph type="body" sz="quarter" idx="13"/>
          </p:nvPr>
        </p:nvSpPr>
        <p:spPr/>
        <p:txBody>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err="1"/>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err="1"/>
              <a:t>Concurrent_futures</a:t>
            </a:r>
            <a:r>
              <a:rPr lang="en-US" dirty="0"/>
              <a:t>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pPr>
            <a:r>
              <a:rPr lang="en-US" b="1" dirty="0"/>
              <a:t>threading</a:t>
            </a:r>
            <a:r>
              <a:rPr lang="en-US" dirty="0"/>
              <a:t> – lightweight concurrency</a:t>
            </a:r>
          </a:p>
          <a:p>
            <a:pPr marL="450850" lvl="1" indent="-269875">
              <a:spcBef>
                <a:spcPts val="600"/>
              </a:spcBef>
            </a:pPr>
            <a:r>
              <a:rPr lang="en-US" b="1" dirty="0" err="1"/>
              <a:t>asyncio</a:t>
            </a:r>
            <a:r>
              <a:rPr lang="en-US" dirty="0"/>
              <a:t> – asynchronous programming for concurrency</a:t>
            </a:r>
          </a:p>
          <a:p>
            <a:pPr marL="450850" lvl="1" indent="-269875">
              <a:spcBef>
                <a:spcPts val="600"/>
              </a:spcBef>
            </a:pPr>
            <a:r>
              <a:rPr lang="en-US" dirty="0"/>
              <a:t>Queue – thread safe communication</a:t>
            </a:r>
          </a:p>
          <a:p>
            <a:pPr marL="450850" lvl="1" indent="-269875">
              <a:spcBef>
                <a:spcPts val="600"/>
              </a:spcBef>
            </a:pPr>
            <a:endParaRPr lang="en-US" dirty="0"/>
          </a:p>
          <a:p>
            <a:endParaRPr lang="en-GB"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12"/>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7048605" y="1685213"/>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Multiprocessing using os</a:t>
            </a:r>
          </a:p>
        </p:txBody>
      </p:sp>
      <p:sp>
        <p:nvSpPr>
          <p:cNvPr id="6147" name="Rectangle 3"/>
          <p:cNvSpPr>
            <a:spLocks noGrp="1" noChangeArrowheads="1"/>
          </p:cNvSpPr>
          <p:nvPr>
            <p:ph sz="quarter" idx="4"/>
          </p:nvPr>
        </p:nvSpPr>
        <p:spPr/>
        <p:txBody>
          <a:bodyPr>
            <a:normAutofit lnSpcReduction="10000"/>
          </a:bodyPr>
          <a:lstStyle/>
          <a:p>
            <a:pPr marL="0" indent="0">
              <a:buNone/>
            </a:pPr>
            <a:r>
              <a:rPr lang="en-GB" b="1" dirty="0">
                <a:solidFill>
                  <a:schemeClr val="tx1"/>
                </a:solidFill>
              </a:rPr>
              <a:t>Older, platform specific and </a:t>
            </a:r>
            <a:r>
              <a:rPr lang="en-GB" b="1" i="1" dirty="0">
                <a:solidFill>
                  <a:schemeClr val="tx1"/>
                </a:solidFill>
              </a:rPr>
              <a:t>deprecated</a:t>
            </a:r>
            <a:r>
              <a:rPr lang="en-GB" b="1" dirty="0"/>
              <a:t>:</a:t>
            </a:r>
          </a:p>
          <a:p>
            <a:pPr marL="285750" lvl="1" indent="-285750"/>
            <a:r>
              <a:rPr lang="en-GB" b="1" dirty="0" err="1"/>
              <a:t>os.fork</a:t>
            </a:r>
            <a:r>
              <a:rPr lang="en-GB" b="1" dirty="0"/>
              <a:t>()</a:t>
            </a:r>
          </a:p>
          <a:p>
            <a:pPr marL="742950" lvl="2" indent="-285750"/>
            <a:r>
              <a:rPr lang="en-GB" dirty="0"/>
              <a:t>UNIX specific – creates process</a:t>
            </a:r>
          </a:p>
          <a:p>
            <a:pPr marL="742950" lvl="2" indent="-285750"/>
            <a:r>
              <a:rPr lang="en-GB" dirty="0"/>
              <a:t>Requires </a:t>
            </a:r>
            <a:r>
              <a:rPr lang="en-GB" b="1" dirty="0"/>
              <a:t>exec*()</a:t>
            </a:r>
            <a:r>
              <a:rPr lang="en-GB" dirty="0"/>
              <a:t> functions to replace process with another program</a:t>
            </a:r>
          </a:p>
          <a:p>
            <a:pPr marL="742950" lvl="2" indent="-285750"/>
            <a:r>
              <a:rPr lang="en-GB" dirty="0"/>
              <a:t>Requires </a:t>
            </a:r>
            <a:r>
              <a:rPr lang="en-GB" b="1" dirty="0"/>
              <a:t>os.wait()</a:t>
            </a:r>
            <a:r>
              <a:rPr lang="en-GB" dirty="0"/>
              <a:t> or </a:t>
            </a:r>
            <a:r>
              <a:rPr lang="en-GB" b="1" dirty="0"/>
              <a:t>os.waitpid()</a:t>
            </a:r>
            <a:r>
              <a:rPr lang="en-GB" dirty="0"/>
              <a:t> to avoid a zombie</a:t>
            </a:r>
          </a:p>
          <a:p>
            <a:pPr marL="285750" lvl="1" indent="-285750"/>
            <a:r>
              <a:rPr lang="en-GB" b="1" dirty="0" err="1"/>
              <a:t>os.system</a:t>
            </a:r>
            <a:r>
              <a:rPr lang="en-GB" b="1" dirty="0"/>
              <a:t>()</a:t>
            </a:r>
          </a:p>
          <a:p>
            <a:pPr marL="742950" lvl="2" indent="-285750"/>
            <a:r>
              <a:rPr lang="en-GB" dirty="0"/>
              <a:t>Spawns a new process in subshell </a:t>
            </a:r>
          </a:p>
          <a:p>
            <a:pPr marL="742950" lvl="2" indent="-285750"/>
            <a:r>
              <a:rPr lang="en-GB" dirty="0"/>
              <a:t>Cross-platform alternative to fork() – runs a shell process (cmd.exe or bash).</a:t>
            </a:r>
          </a:p>
          <a:p>
            <a:pPr marL="742950" lvl="2" indent="-285750"/>
            <a:r>
              <a:rPr lang="en-GB" dirty="0"/>
              <a:t>Blocks execution until process completes – and returns </a:t>
            </a:r>
            <a:r>
              <a:rPr lang="en-GB" b="1" dirty="0"/>
              <a:t>exit</a:t>
            </a:r>
            <a:r>
              <a:rPr lang="en-GB" dirty="0"/>
              <a:t> status</a:t>
            </a:r>
          </a:p>
          <a:p>
            <a:pPr marL="285750" lvl="1" indent="-285750"/>
            <a:r>
              <a:rPr lang="en-GB" b="1" dirty="0" err="1"/>
              <a:t>os.spawn</a:t>
            </a:r>
            <a:r>
              <a:rPr lang="en-GB" b="1" i="1" dirty="0"/>
              <a:t>*()</a:t>
            </a:r>
          </a:p>
          <a:p>
            <a:pPr marL="742950" lvl="2" indent="-285750"/>
            <a:r>
              <a:rPr lang="en-GB" dirty="0"/>
              <a:t>Spawns a new process in subshell </a:t>
            </a:r>
          </a:p>
          <a:p>
            <a:pPr marL="742950" lvl="2" indent="-285750"/>
            <a:r>
              <a:rPr lang="en-GB" dirty="0"/>
              <a:t>Cross-platform alternative to fork() – can run in a similar mode to </a:t>
            </a:r>
            <a:r>
              <a:rPr lang="en-GB" b="1" dirty="0"/>
              <a:t>exec</a:t>
            </a:r>
            <a:r>
              <a:rPr lang="en-GB" b="1" i="1" dirty="0"/>
              <a:t>*()</a:t>
            </a:r>
            <a:endParaRPr lang="en-GB" i="1" dirty="0"/>
          </a:p>
          <a:p>
            <a:pPr marL="285750" lvl="1" indent="-285750"/>
            <a:r>
              <a:rPr lang="en-GB" b="1" dirty="0"/>
              <a:t>os.popen() </a:t>
            </a:r>
          </a:p>
          <a:p>
            <a:pPr marL="742950" lvl="2" indent="-285750"/>
            <a:r>
              <a:rPr lang="en-GB" dirty="0"/>
              <a:t>Opens pipe to or from process – returns file like object for </a:t>
            </a:r>
            <a:r>
              <a:rPr lang="en-GB" b="1" dirty="0"/>
              <a:t>.read()</a:t>
            </a:r>
            <a:r>
              <a:rPr lang="en-GB" dirty="0"/>
              <a:t> and .</a:t>
            </a:r>
            <a:r>
              <a:rPr lang="en-GB" b="1" dirty="0"/>
              <a:t>write()</a:t>
            </a:r>
          </a:p>
          <a:p>
            <a:pPr marL="742950" lvl="2" indent="-285750"/>
            <a:r>
              <a:rPr lang="en-GB" dirty="0"/>
              <a:t>Can interact with stdin/stdout but better to use subprocess.Popen()</a:t>
            </a:r>
          </a:p>
        </p:txBody>
      </p:sp>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12"/>
          </p:nvPr>
        </p:nvSpPr>
        <p:spPr/>
        <p:txBody>
          <a:bodyPr/>
          <a:lstStyle/>
          <a:p>
            <a:fld id="{EF892D59-8F09-EF4B-AD6D-DA609442F868}" type="slidenum">
              <a:rPr lang="en-GB" smtClean="0"/>
              <a:pPr/>
              <a:t>6</a:t>
            </a:fld>
            <a:endParaRPr lang="en-GB" dirty="0"/>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ctrTitle"/>
          </p:nvPr>
        </p:nvSpPr>
        <p:spPr/>
        <p:txBody>
          <a:bodyPr/>
          <a:lstStyle/>
          <a:p>
            <a:pPr eaLnBrk="1" hangingPunct="1"/>
            <a:r>
              <a:rPr lang="en-GB" dirty="0"/>
              <a:t>Examples using os</a:t>
            </a:r>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sz="quarter" idx="4"/>
          </p:nvPr>
        </p:nvSpPr>
        <p:spPr>
          <a:xfrm>
            <a:off x="491645" y="1333926"/>
            <a:ext cx="11303578" cy="4348715"/>
          </a:xfrm>
        </p:spPr>
        <p:txBody>
          <a:bodyPr>
            <a:noAutofit/>
          </a:bodyPr>
          <a:lstStyle/>
          <a:p>
            <a:pPr marL="180975" lvl="1" indent="-180975">
              <a:buNone/>
            </a:pPr>
            <a:r>
              <a:rPr lang="en-GB" sz="1800" b="1" dirty="0"/>
              <a:t>os.fork()</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a:t>os.spawn()</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endParaRPr lang="en-GB" sz="1000" b="1" dirty="0"/>
          </a:p>
          <a:p>
            <a:pPr marL="180975" lvl="1" indent="-180975">
              <a:buNone/>
            </a:pPr>
            <a:r>
              <a:rPr lang="en-GB" sz="1800" b="1" dirty="0" err="1"/>
              <a:t>os.system</a:t>
            </a:r>
            <a:r>
              <a:rPr lang="en-GB" sz="1800" b="1" dirty="0"/>
              <a:t>()</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spcBef>
                <a:spcPts val="0"/>
              </a:spcBef>
              <a:buNone/>
            </a:pPr>
            <a:r>
              <a:rPr lang="en-GB" sz="1800" b="1" dirty="0"/>
              <a:t>os.popen()</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78269" y="5211159"/>
            <a:ext cx="5217732" cy="58477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status = os.system("echo hello from Child") </a:t>
            </a:r>
          </a:p>
          <a:p>
            <a:r>
              <a:rPr lang="en-GB" sz="1600" dirty="0">
                <a:solidFill>
                  <a:schemeClr val="bg1"/>
                </a:solidFill>
                <a:latin typeface="Consolas" panose="020B06090202040302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78268" y="6140041"/>
            <a:ext cx="8145811" cy="58477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for line in os.popen(</a:t>
            </a:r>
            <a:r>
              <a:rPr lang="en-GB" sz="1600" dirty="0">
                <a:solidFill>
                  <a:schemeClr val="bg1"/>
                </a:solidFill>
                <a:latin typeface="Consolas" panose="020B0609020204030204" pitchFamily="49" charset="0"/>
              </a:rPr>
              <a:t>r"C:\Windows\System32\t</a:t>
            </a:r>
            <a:r>
              <a:rPr lang="en-US" sz="1600" dirty="0">
                <a:solidFill>
                  <a:schemeClr val="bg1"/>
                </a:solidFill>
                <a:latin typeface="Consolas" panose="020B0609020204030204" pitchFamily="49" charset="0"/>
              </a:rPr>
              <a:t>asklist.exe</a:t>
            </a:r>
            <a:r>
              <a:rPr lang="en-GB" sz="1600" dirty="0">
                <a:solidFill>
                  <a:schemeClr val="bg1"/>
                </a:solidFill>
                <a:latin typeface="Consolas" panose="020B0609020204030204" pitchFamily="49" charset="0"/>
              </a:rPr>
              <a:t>")</a:t>
            </a:r>
            <a:r>
              <a:rPr lang="en-US" sz="1600" dirty="0">
                <a:solidFill>
                  <a:schemeClr val="bg1"/>
                </a:solidFill>
                <a:latin typeface="Consolas" panose="020B0609020204030204" pitchFamily="49" charset="0"/>
              </a:rPr>
              <a:t>.readlines():</a:t>
            </a:r>
          </a:p>
          <a:p>
            <a:pPr>
              <a:spcBef>
                <a:spcPct val="0"/>
              </a:spcBef>
            </a:pPr>
            <a:r>
              <a:rPr lang="en-US" sz="1600" dirty="0">
                <a:solidFill>
                  <a:schemeClr val="bg1"/>
                </a:solidFill>
                <a:latin typeface="Consolas" panose="020B0609020204030204" pitchFamily="49" charset="0"/>
              </a:rPr>
              <a:t>    print(":", line, end="")</a:t>
            </a:r>
            <a:endParaRPr lang="en-GB" sz="1600" dirty="0">
              <a:solidFill>
                <a:schemeClr val="bg1"/>
              </a:solidFill>
              <a:latin typeface="Consolas" panose="020B06090202040302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78269" y="3745164"/>
            <a:ext cx="8145810" cy="1077218"/>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if os.name == 'nt':</a:t>
            </a:r>
          </a:p>
          <a:p>
            <a:r>
              <a:rPr lang="en-GB" sz="1600" dirty="0">
                <a:solidFill>
                  <a:schemeClr val="bg1"/>
                </a:solidFill>
                <a:latin typeface="Consolas" panose="020B0609020204030204" pitchFamily="49" charset="0"/>
              </a:rPr>
              <a:t>    os.spawnl(os.P_NOWAIT, r"C:\Windows\System32\calc.exe", "calc.exe")</a:t>
            </a:r>
          </a:p>
          <a:p>
            <a:r>
              <a:rPr lang="en-GB" sz="1600" dirty="0">
                <a:solidFill>
                  <a:schemeClr val="bg1"/>
                </a:solidFill>
                <a:latin typeface="Consolas" panose="020B0609020204030204" pitchFamily="49" charset="0"/>
              </a:rPr>
              <a:t>else:  </a:t>
            </a:r>
          </a:p>
          <a:p>
            <a:r>
              <a:rPr lang="en-GB" sz="1600" dirty="0">
                <a:solidFill>
                  <a:schemeClr val="bg1"/>
                </a:solidFill>
                <a:latin typeface="Consolas" panose="020B0609020204030204" pitchFamily="49" charset="0"/>
              </a:rPr>
              <a:t>    os.spawnlp(os.P_NOWAIT,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1584325" y="1369732"/>
            <a:ext cx="5739073" cy="203132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solidFill>
                  <a:schemeClr val="bg1"/>
                </a:solidFill>
                <a:latin typeface="Consolas" panose="020B0609020204030204" pitchFamily="49" charset="0"/>
              </a:rPr>
              <a:t>def run_command():</a:t>
            </a:r>
          </a:p>
          <a:p>
            <a:r>
              <a:rPr lang="en-GB" sz="1400" dirty="0">
                <a:solidFill>
                  <a:schemeClr val="bg1"/>
                </a:solidFill>
                <a:latin typeface="Consolas" panose="020B0609020204030204" pitchFamily="49" charset="0"/>
              </a:rPr>
              <a:t>    print(f"Running in process ID: {os.getpid()}")</a:t>
            </a:r>
          </a:p>
          <a:p>
            <a:r>
              <a:rPr lang="en-GB" sz="1400" dirty="0">
                <a:solidFill>
                  <a:schemeClr val="bg1"/>
                </a:solidFill>
                <a:latin typeface="Consolas" panose="020B0609020204030204" pitchFamily="49" charset="0"/>
              </a:rPr>
              <a:t>    os.system("echo Hello from child process")</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pid = os.fork() # Fork the process</a:t>
            </a:r>
          </a:p>
          <a:p>
            <a:r>
              <a:rPr lang="en-GB" sz="1400" dirty="0">
                <a:solidFill>
                  <a:schemeClr val="bg1"/>
                </a:solidFill>
                <a:latin typeface="Consolas" panose="020B0609020204030204" pitchFamily="49" charset="0"/>
              </a:rPr>
              <a:t>if pid == 0: # Child process</a:t>
            </a:r>
          </a:p>
          <a:p>
            <a:r>
              <a:rPr lang="en-GB" sz="1400" dirty="0">
                <a:solidFill>
                  <a:schemeClr val="bg1"/>
                </a:solidFill>
                <a:latin typeface="Consolas" panose="020B0609020204030204" pitchFamily="49" charset="0"/>
              </a:rPr>
              <a:t>    run_command()</a:t>
            </a:r>
          </a:p>
          <a:p>
            <a:r>
              <a:rPr lang="en-GB" sz="1400" dirty="0">
                <a:solidFill>
                  <a:schemeClr val="bg1"/>
                </a:solidFill>
                <a:latin typeface="Consolas" panose="020B0609020204030204" pitchFamily="49" charset="0"/>
              </a:rPr>
              <a:t>else: # Parent process</a:t>
            </a:r>
          </a:p>
          <a:p>
            <a:r>
              <a:rPr lang="en-GB" sz="1400" dirty="0">
                <a:solidFill>
                  <a:schemeClr val="bg1"/>
                </a:solidFill>
                <a:latin typeface="Consolas" panose="020B0609020204030204" pitchFamily="49" charset="0"/>
              </a:rPr>
              <a:t>    print(f"I’m the parent(os.getpid()) of child {pid}")</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Multiprocessing using subprocess</a:t>
            </a:r>
          </a:p>
        </p:txBody>
      </p:sp>
      <p:sp>
        <p:nvSpPr>
          <p:cNvPr id="9219" name="Rectangle 3"/>
          <p:cNvSpPr>
            <a:spLocks noGrp="1" noChangeArrowheads="1"/>
          </p:cNvSpPr>
          <p:nvPr>
            <p:ph type="body" sz="quarter" idx="13"/>
          </p:nvPr>
        </p:nvSpPr>
        <p:spPr>
          <a:xfrm>
            <a:off x="443922" y="1733108"/>
            <a:ext cx="7971208" cy="4348715"/>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os.system() and os.spawn().</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a:t>subprocess.run() </a:t>
            </a:r>
            <a:r>
              <a:rPr lang="en-GB" sz="1800" dirty="0"/>
              <a:t>for simple tasks</a:t>
            </a:r>
          </a:p>
          <a:p>
            <a:pPr marL="449263" lvl="1">
              <a:lnSpc>
                <a:spcPct val="110000"/>
              </a:lnSpc>
              <a:spcBef>
                <a:spcPts val="600"/>
              </a:spcBef>
              <a:buFont typeface="Arial" panose="020B0604020202020204" pitchFamily="34" charset="0"/>
              <a:buChar char="•"/>
            </a:pPr>
            <a:r>
              <a:rPr lang="en-GB" sz="1800" b="1" dirty="0"/>
              <a:t>subprocess.popen()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,check_call(), getoutput() and getstatusoutput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12"/>
          </p:nvPr>
        </p:nvSpPr>
        <p:spPr/>
        <p:txBody>
          <a:bodyPr/>
          <a:lstStyle/>
          <a:p>
            <a:fld id="{EF892D59-8F09-EF4B-AD6D-DA609442F868}" type="slidenum">
              <a:rPr lang="en-GB" smtClean="0"/>
              <a:pPr/>
              <a:t>8</a:t>
            </a:fld>
            <a:endParaRPr lang="en-GB" dirty="0"/>
          </a:p>
        </p:txBody>
      </p:sp>
      <p:pic>
        <p:nvPicPr>
          <p:cNvPr id="4" name="Picture 3" descr="A bird wearing a hat and sunglasses&#10;&#10;AI-generated content may be incorrect.">
            <a:extLst>
              <a:ext uri="{FF2B5EF4-FFF2-40B4-BE49-F238E27FC236}">
                <a16:creationId xmlns:a16="http://schemas.microsoft.com/office/drawing/2014/main" id="{93EF8184-2C7F-03CE-73F0-375846950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4982" y="2687782"/>
            <a:ext cx="2606942"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Using subprocess.run()</a:t>
            </a:r>
          </a:p>
        </p:txBody>
      </p:sp>
      <p:sp>
        <p:nvSpPr>
          <p:cNvPr id="2" name="Text Placeholder 1"/>
          <p:cNvSpPr>
            <a:spLocks noGrp="1"/>
          </p:cNvSpPr>
          <p:nvPr>
            <p:ph sz="quarter" idx="4"/>
          </p:nvPr>
        </p:nvSpPr>
        <p:spPr/>
        <p:txBody>
          <a:bodyPr>
            <a:noAutofit/>
          </a:bodyPr>
          <a:lstStyle/>
          <a:p>
            <a:pPr marL="0" indent="0">
              <a:buNone/>
            </a:pPr>
            <a:r>
              <a:rPr lang="en-US" b="1" dirty="0">
                <a:solidFill>
                  <a:schemeClr val="tx1"/>
                </a:solidFill>
              </a:rPr>
              <a:t>Run a program and wait for it to complete.</a:t>
            </a:r>
          </a:p>
          <a:p>
            <a:pPr marL="266700" lvl="1" indent="-266700"/>
            <a:r>
              <a:rPr lang="en-US" sz="1800" dirty="0"/>
              <a:t>Added in Python 3.5 and is a wrapper around Popen.</a:t>
            </a:r>
          </a:p>
          <a:p>
            <a:pPr marL="266700" lvl="1" indent="-266700"/>
            <a:r>
              <a:rPr lang="en-US" sz="1800" dirty="0"/>
              <a:t>Syntax:</a:t>
            </a:r>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sz="2000" dirty="0"/>
          </a:p>
          <a:p>
            <a:pPr marL="266700" lvl="1" indent="-266700"/>
            <a:r>
              <a:rPr lang="en-US" sz="2000" dirty="0"/>
              <a:t>Returns a </a:t>
            </a:r>
            <a:r>
              <a:rPr lang="en-US" sz="2000" b="1" dirty="0"/>
              <a:t>subprocess.CompletedProcess </a:t>
            </a:r>
            <a:r>
              <a:rPr lang="en-US" sz="2000" dirty="0"/>
              <a:t>object.</a:t>
            </a:r>
          </a:p>
          <a:p>
            <a:pPr marL="714375" lvl="4" indent="-265113">
              <a:buFontTx/>
              <a:buChar char="‐"/>
            </a:pPr>
            <a:r>
              <a:rPr lang="en-US" b="1" dirty="0">
                <a:latin typeface="Courier New"/>
                <a:cs typeface="Courier New"/>
              </a:rPr>
              <a:t>returncode</a:t>
            </a:r>
          </a:p>
          <a:p>
            <a:pPr marL="714375" lvl="4" indent="-265113">
              <a:buFontTx/>
              <a:buChar char="‐"/>
            </a:pPr>
            <a:r>
              <a:rPr lang="en-US" sz="1800" b="1" dirty="0">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endParaRPr lang="en-US" dirty="0">
              <a:solidFill>
                <a:schemeClr val="tx1"/>
              </a:solidFill>
            </a:endParaRP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7" name="Text Box 10">
            <a:extLst>
              <a:ext uri="{FF2B5EF4-FFF2-40B4-BE49-F238E27FC236}">
                <a16:creationId xmlns:a16="http://schemas.microsoft.com/office/drawing/2014/main" id="{D065FAC5-025C-072F-85D5-4229907BB9BD}"/>
              </a:ext>
            </a:extLst>
          </p:cNvPr>
          <p:cNvSpPr txBox="1">
            <a:spLocks noChangeArrowheads="1"/>
          </p:cNvSpPr>
          <p:nvPr/>
        </p:nvSpPr>
        <p:spPr bwMode="auto">
          <a:xfrm>
            <a:off x="1619022" y="2408776"/>
            <a:ext cx="7633271" cy="369332"/>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run(*</a:t>
            </a:r>
            <a:r>
              <a:rPr lang="en-GB" sz="1800" b="1" dirty="0" err="1">
                <a:solidFill>
                  <a:schemeClr val="accent1"/>
                </a:solidFill>
                <a:latin typeface="Consolas" panose="020B0609020204030204" pitchFamily="49" charset="0"/>
              </a:rPr>
              <a:t>args</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input</a:t>
            </a:r>
            <a:r>
              <a:rPr lang="en-GB" sz="1800" dirty="0">
                <a:solidFill>
                  <a:schemeClr val="bg1"/>
                </a:solidFill>
                <a:latin typeface="Consolas" panose="020B0609020204030204" pitchFamily="49" charset="0"/>
              </a:rPr>
              <a:t>=None, </a:t>
            </a:r>
            <a:r>
              <a:rPr lang="en-GB" sz="1800" b="1" dirty="0">
                <a:solidFill>
                  <a:schemeClr val="accent3"/>
                </a:solidFill>
                <a:latin typeface="Consolas" panose="020B0609020204030204" pitchFamily="49" charset="0"/>
              </a:rPr>
              <a:t>timeout</a:t>
            </a:r>
            <a:r>
              <a:rPr lang="en-GB" sz="1800" dirty="0">
                <a:solidFill>
                  <a:schemeClr val="bg1"/>
                </a:solidFill>
                <a:latin typeface="Consolas" panose="020B0609020204030204" pitchFamily="49" charset="0"/>
              </a:rPr>
              <a:t>=None, </a:t>
            </a:r>
            <a:r>
              <a:rPr lang="en-GB" sz="1800" b="1" dirty="0">
                <a:solidFill>
                  <a:schemeClr val="accent4"/>
                </a:solidFill>
                <a:latin typeface="Consolas" panose="020B0609020204030204" pitchFamily="49" charset="0"/>
              </a:rPr>
              <a:t>check</a:t>
            </a:r>
            <a:r>
              <a:rPr lang="en-GB" sz="1800" dirty="0">
                <a:solidFill>
                  <a:schemeClr val="bg1"/>
                </a:solidFill>
                <a:latin typeface="Consolas" panose="020B0609020204030204" pitchFamily="49" charset="0"/>
              </a:rPr>
              <a:t>=False, **</a:t>
            </a:r>
            <a:r>
              <a:rPr lang="en-GB" sz="1800" b="1" dirty="0" err="1">
                <a:solidFill>
                  <a:schemeClr val="accent5"/>
                </a:solidFill>
                <a:latin typeface="Consolas" panose="020B0609020204030204" pitchFamily="49" charset="0"/>
              </a:rPr>
              <a:t>kwargs</a:t>
            </a:r>
            <a:r>
              <a:rPr lang="en-GB" sz="1800" dirty="0">
                <a:solidFill>
                  <a:schemeClr val="bg1"/>
                </a:solidFill>
                <a:latin typeface="Consolas" panose="020B0609020204030204" pitchFamily="49" charset="0"/>
              </a:rPr>
              <a:t>)</a:t>
            </a:r>
          </a:p>
        </p:txBody>
      </p:sp>
      <p:graphicFrame>
        <p:nvGraphicFramePr>
          <p:cNvPr id="8" name="Table 7">
            <a:extLst>
              <a:ext uri="{FF2B5EF4-FFF2-40B4-BE49-F238E27FC236}">
                <a16:creationId xmlns:a16="http://schemas.microsoft.com/office/drawing/2014/main" id="{FEAB560B-9F22-BD3E-769F-5DF517509349}"/>
              </a:ext>
            </a:extLst>
          </p:cNvPr>
          <p:cNvGraphicFramePr>
            <a:graphicFrameLocks noGrp="1"/>
          </p:cNvGraphicFramePr>
          <p:nvPr>
            <p:extLst>
              <p:ext uri="{D42A27DB-BD31-4B8C-83A1-F6EECF244321}">
                <p14:modId xmlns:p14="http://schemas.microsoft.com/office/powerpoint/2010/main" val="1260718795"/>
              </p:ext>
            </p:extLst>
          </p:nvPr>
        </p:nvGraphicFramePr>
        <p:xfrm>
          <a:off x="1619021" y="2877717"/>
          <a:ext cx="7633271" cy="1905610"/>
        </p:xfrm>
        <a:graphic>
          <a:graphicData uri="http://schemas.openxmlformats.org/drawingml/2006/table">
            <a:tbl>
              <a:tblPr firstRow="1" bandRow="1">
                <a:tableStyleId>{5C22544A-7EE6-4342-B048-85BDC9FD1C3A}</a:tableStyleId>
              </a:tblPr>
              <a:tblGrid>
                <a:gridCol w="1114018">
                  <a:extLst>
                    <a:ext uri="{9D8B030D-6E8A-4147-A177-3AD203B41FA5}">
                      <a16:colId xmlns:a16="http://schemas.microsoft.com/office/drawing/2014/main" val="1551974525"/>
                    </a:ext>
                  </a:extLst>
                </a:gridCol>
                <a:gridCol w="6519253">
                  <a:extLst>
                    <a:ext uri="{9D8B030D-6E8A-4147-A177-3AD203B41FA5}">
                      <a16:colId xmlns:a16="http://schemas.microsoft.com/office/drawing/2014/main" val="587885695"/>
                    </a:ext>
                  </a:extLst>
                </a:gridCol>
              </a:tblGrid>
              <a:tr h="26165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1" i="0" dirty="0" err="1">
                          <a:solidFill>
                            <a:schemeClr val="accent1"/>
                          </a:solidFill>
                          <a:latin typeface="Consolas" panose="020B0609020204030204" pitchFamily="49" charset="0"/>
                          <a:cs typeface="Courier New" panose="02070309020205020404" pitchFamily="49" charset="0"/>
                        </a:rPr>
                        <a:t>args</a:t>
                      </a:r>
                      <a:endParaRPr lang="en-GB" sz="1600" b="1" i="0" dirty="0">
                        <a:solidFill>
                          <a:schemeClr val="accent1"/>
                        </a:solidFill>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US" altLang="en-US" sz="1600" b="0" dirty="0">
                          <a:solidFill>
                            <a:schemeClr val="tx1"/>
                          </a:solidFill>
                        </a:rPr>
                        <a:t>Command-line to execute (a sequence)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26165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1" i="0" dirty="0">
                          <a:solidFill>
                            <a:schemeClr val="accent2"/>
                          </a:solidFill>
                          <a:latin typeface="Consolas" panose="020B0609020204030204" pitchFamily="49" charset="0"/>
                          <a:cs typeface="Courier New" panose="02070309020205020404" pitchFamily="49" charset="0"/>
                        </a:rPr>
                        <a:t>input</a:t>
                      </a:r>
                    </a:p>
                  </a:txBody>
                  <a:tcPr marL="73273" marR="73273" marT="36637" marB="36637" anchor="ctr">
                    <a:solidFill>
                      <a:schemeClr val="accent6">
                        <a:lumMod val="20000"/>
                        <a:lumOff val="80000"/>
                      </a:schemeClr>
                    </a:solidFill>
                  </a:tcPr>
                </a:tc>
                <a:tc>
                  <a:txBody>
                    <a:bodyPr/>
                    <a:lstStyle/>
                    <a:p>
                      <a:pPr>
                        <a:spcBef>
                          <a:spcPts val="600"/>
                        </a:spcBef>
                      </a:pPr>
                      <a:r>
                        <a:rPr lang="en-US" altLang="en-US" sz="1600" dirty="0"/>
                        <a:t>Data to be passed to stdin of the program</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52573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1" i="0" dirty="0">
                          <a:solidFill>
                            <a:schemeClr val="accent3"/>
                          </a:solidFill>
                          <a:latin typeface="Consolas" panose="020B0609020204030204" pitchFamily="49" charset="0"/>
                          <a:cs typeface="Courier New" panose="02070309020205020404" pitchFamily="49" charset="0"/>
                        </a:rPr>
                        <a:t>timeout</a:t>
                      </a:r>
                    </a:p>
                  </a:txBody>
                  <a:tcPr marL="73273" marR="73273" marT="36637" marB="36637" anchor="ctr">
                    <a:solidFill>
                      <a:schemeClr val="accent6">
                        <a:lumMod val="40000"/>
                        <a:lumOff val="60000"/>
                      </a:schemeClr>
                    </a:solidFill>
                  </a:tcPr>
                </a:tc>
                <a:tc>
                  <a:txBody>
                    <a:bodyPr/>
                    <a:lstStyle/>
                    <a:p>
                      <a:pPr>
                        <a:spcBef>
                          <a:spcPts val="600"/>
                        </a:spcBef>
                      </a:pPr>
                      <a:r>
                        <a:rPr lang="en-US" altLang="en-US" sz="1600" dirty="0"/>
                        <a:t>A timeout value in seconds</a:t>
                      </a:r>
                    </a:p>
                    <a:p>
                      <a:pPr>
                        <a:spcBef>
                          <a:spcPts val="600"/>
                        </a:spcBef>
                      </a:pPr>
                      <a:r>
                        <a:rPr lang="en-US" altLang="en-US" sz="1600" dirty="0"/>
                        <a:t>Raise a subprocess. </a:t>
                      </a:r>
                      <a:r>
                        <a:rPr lang="en-US" altLang="en-US" sz="1600" dirty="0" err="1"/>
                        <a:t>TimeoutExpired</a:t>
                      </a:r>
                      <a:r>
                        <a:rPr lang="en-US" altLang="en-US" sz="1600" dirty="0"/>
                        <a:t> exception if exceeded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26165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1" i="0" dirty="0">
                          <a:solidFill>
                            <a:schemeClr val="accent4"/>
                          </a:solidFill>
                          <a:latin typeface="Consolas" panose="020B0609020204030204" pitchFamily="49" charset="0"/>
                          <a:cs typeface="Courier New" panose="02070309020205020404" pitchFamily="49" charset="0"/>
                        </a:rPr>
                        <a:t>check</a:t>
                      </a:r>
                    </a:p>
                  </a:txBody>
                  <a:tcPr marL="73273" marR="73273" marT="36637" marB="36637" anchor="ctr">
                    <a:solidFill>
                      <a:schemeClr val="accent6">
                        <a:lumMod val="20000"/>
                        <a:lumOff val="80000"/>
                      </a:schemeClr>
                    </a:solidFill>
                  </a:tcPr>
                </a:tc>
                <a:tc>
                  <a:txBody>
                    <a:bodyPr/>
                    <a:lstStyle/>
                    <a:p>
                      <a:pPr>
                        <a:spcBef>
                          <a:spcPts val="600"/>
                        </a:spcBef>
                      </a:pPr>
                      <a:r>
                        <a:rPr lang="en-US" altLang="en-US" sz="1600" dirty="0"/>
                        <a:t>If True, raise a subprocess. </a:t>
                      </a:r>
                      <a:r>
                        <a:rPr lang="en-US" altLang="en-US" sz="1600" dirty="0" err="1"/>
                        <a:t>CalledProcessError</a:t>
                      </a:r>
                      <a:r>
                        <a:rPr lang="en-US" altLang="en-US" sz="1600" dirty="0"/>
                        <a:t> if exit code != 0</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26165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1" i="0" dirty="0" err="1">
                          <a:solidFill>
                            <a:schemeClr val="accent5"/>
                          </a:solidFill>
                          <a:latin typeface="Consolas" panose="020B0609020204030204" pitchFamily="49" charset="0"/>
                          <a:cs typeface="Courier New" panose="02070309020205020404" pitchFamily="49" charset="0"/>
                        </a:rPr>
                        <a:t>kwargs</a:t>
                      </a:r>
                      <a:endParaRPr lang="en-GB" sz="1600" b="1" i="0" dirty="0">
                        <a:solidFill>
                          <a:schemeClr val="accent5"/>
                        </a:solidFill>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600" dirty="0"/>
                        <a:t>Optional </a:t>
                      </a:r>
                      <a:r>
                        <a:rPr lang="en-US" altLang="en-US" sz="1600" dirty="0" err="1"/>
                        <a:t>Popen</a:t>
                      </a:r>
                      <a:r>
                        <a:rPr lang="en-US" altLang="en-US" sz="1600" dirty="0"/>
                        <a:t> arguments (see later)</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Tree>
    <p:extLst>
      <p:ext uri="{BB962C8B-B14F-4D97-AF65-F5344CB8AC3E}">
        <p14:creationId xmlns:p14="http://schemas.microsoft.com/office/powerpoint/2010/main" val="94204126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19457</TotalTime>
  <Words>8359</Words>
  <Application>Microsoft Office PowerPoint</Application>
  <PresentationFormat>Widescreen</PresentationFormat>
  <Paragraphs>801</Paragraphs>
  <Slides>29</Slides>
  <Notes>29</Notes>
  <HiddenSlides>0</HiddenSlides>
  <MMClips>0</MMClips>
  <ScaleCrop>false</ScaleCrop>
  <HeadingPairs>
    <vt:vector size="6" baseType="variant">
      <vt:variant>
        <vt:lpstr>Fonts Used</vt:lpstr>
      </vt:variant>
      <vt:variant>
        <vt:i4>9</vt:i4>
      </vt:variant>
      <vt:variant>
        <vt:lpstr>Theme</vt:lpstr>
      </vt:variant>
      <vt:variant>
        <vt:i4>19</vt:i4>
      </vt:variant>
      <vt:variant>
        <vt:lpstr>Slide Titles</vt:lpstr>
      </vt:variant>
      <vt:variant>
        <vt:i4>29</vt:i4>
      </vt:variant>
    </vt:vector>
  </HeadingPairs>
  <TitlesOfParts>
    <vt:vector size="57" baseType="lpstr">
      <vt:lpstr>Consolas</vt:lpstr>
      <vt:lpstr>Figtree Light</vt:lpstr>
      <vt:lpstr>Wingdings</vt:lpstr>
      <vt:lpstr>Arial</vt:lpstr>
      <vt:lpstr>Aptos</vt:lpstr>
      <vt:lpstr>Figtree</vt:lpstr>
      <vt:lpstr>Montserrat</vt:lpstr>
      <vt:lpstr>Courier New</vt:lpstr>
      <vt:lpstr>Montserrat Black</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Master</vt:lpstr>
      <vt:lpstr>Appendix 3 – Multiprocessing and Multi-Threading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The subprocess.Popen class parameters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Summary</vt:lpstr>
      <vt:lpstr>An intro to Asyncio</vt:lpstr>
      <vt:lpstr>Programming models</vt:lpstr>
      <vt:lpstr>Where does asyncio fit on?</vt:lpstr>
      <vt:lpstr>asyncio - look and feel of concurrency</vt:lpstr>
      <vt:lpstr>Example using asyncio</vt:lpstr>
      <vt:lpstr>Example waiting for external data</vt:lpstr>
      <vt:lpstr>Summary - asyncio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48</cp:revision>
  <dcterms:created xsi:type="dcterms:W3CDTF">2024-06-24T11:44:08Z</dcterms:created>
  <dcterms:modified xsi:type="dcterms:W3CDTF">2025-11-19T10:05:59Z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